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32" r:id="rId2"/>
    <p:sldId id="309" r:id="rId3"/>
    <p:sldId id="311" r:id="rId4"/>
    <p:sldId id="260" r:id="rId5"/>
    <p:sldId id="257" r:id="rId6"/>
    <p:sldId id="261" r:id="rId7"/>
    <p:sldId id="274" r:id="rId8"/>
    <p:sldId id="308" r:id="rId9"/>
    <p:sldId id="306" r:id="rId10"/>
    <p:sldId id="359" r:id="rId11"/>
    <p:sldId id="313" r:id="rId12"/>
    <p:sldId id="362" r:id="rId13"/>
    <p:sldId id="363" r:id="rId14"/>
    <p:sldId id="354" r:id="rId15"/>
    <p:sldId id="349" r:id="rId16"/>
    <p:sldId id="355" r:id="rId17"/>
    <p:sldId id="350" r:id="rId18"/>
    <p:sldId id="360" r:id="rId19"/>
    <p:sldId id="348" r:id="rId20"/>
    <p:sldId id="357" r:id="rId21"/>
    <p:sldId id="358" r:id="rId22"/>
    <p:sldId id="345" r:id="rId23"/>
    <p:sldId id="352" r:id="rId24"/>
    <p:sldId id="315" r:id="rId25"/>
    <p:sldId id="314" r:id="rId26"/>
    <p:sldId id="330" r:id="rId27"/>
    <p:sldId id="316" r:id="rId28"/>
    <p:sldId id="305" r:id="rId29"/>
    <p:sldId id="337" r:id="rId30"/>
    <p:sldId id="258" r:id="rId31"/>
    <p:sldId id="263" r:id="rId32"/>
    <p:sldId id="276" r:id="rId33"/>
    <p:sldId id="33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37" autoAdjust="0"/>
    <p:restoredTop sz="94322" autoAdjust="0"/>
  </p:normalViewPr>
  <p:slideViewPr>
    <p:cSldViewPr>
      <p:cViewPr>
        <p:scale>
          <a:sx n="63" d="100"/>
          <a:sy n="63" d="100"/>
        </p:scale>
        <p:origin x="-1710" y="-24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170C1D-CEC1-40C5-A059-D003A9A5ACD7}" type="datetimeFigureOut">
              <a:rPr lang="en-US" smtClean="0"/>
              <a:pPr/>
              <a:t>7/28/2014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CD6776-86DD-439B-BCCD-177C09582277}" type="slidenum">
              <a:rPr lang="en-US" smtClean="0"/>
              <a:pPr/>
              <a:t>‹#›</a:t>
            </a:fld>
            <a:endParaRPr lang="en-US"/>
          </a:p>
        </p:txBody>
      </p:sp>
    </p:spTree>
    <p:extLst>
      <p:ext uri="{BB962C8B-B14F-4D97-AF65-F5344CB8AC3E}">
        <p14:creationId xmlns:p14="http://schemas.microsoft.com/office/powerpoint/2010/main" val="4243615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map.gsfc.nasa.gov/universe/bb_theory.html" TargetMode="External"/><Relationship Id="rId7" Type="http://schemas.openxmlformats.org/officeDocument/2006/relationships/hyperlink" Target="http://wmap.gsfc.nasa.gov/universe/rel_stars.html"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astro.berkeley.edu/~mwhite/whatarecmb.html" TargetMode="External"/><Relationship Id="rId5" Type="http://schemas.openxmlformats.org/officeDocument/2006/relationships/hyperlink" Target="http://astro.berkeley.edu/~mwhite/darkmatter/hubble.html" TargetMode="External"/><Relationship Id="rId4" Type="http://schemas.openxmlformats.org/officeDocument/2006/relationships/hyperlink" Target="http://wmap.gsfc.nasa.gov/site/glossary.html"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dirty="0" smtClean="0"/>
              <a:t>In 1929, Edwin Hubble announced that his observations of galaxies outside our own Milky Way showed that they were systematically moving away from us with a speed that was proportional to their distance from us. The more distant the galaxy, the faster it was receding from us. Hubble observed that the light from a given galaxy was shifted further toward the red end of the light spectrum the further that galaxy was from our galaxy (the red shift).</a:t>
            </a:r>
          </a:p>
          <a:p>
            <a:pPr>
              <a:defRPr/>
            </a:pPr>
            <a:endParaRPr lang="en-US" dirty="0" smtClean="0"/>
          </a:p>
          <a:p>
            <a:pPr>
              <a:defRPr/>
            </a:pPr>
            <a:r>
              <a:rPr lang="en-US" dirty="0" smtClean="0"/>
              <a:t>As a geologist, it</a:t>
            </a:r>
            <a:r>
              <a:rPr lang="en-US" baseline="0" dirty="0" smtClean="0"/>
              <a:t> is amazing to me that in the same decade we confirmed the universe is expanding, the theory of plate tectonics was introduced!!</a:t>
            </a:r>
            <a:endParaRPr lang="en-US" dirty="0" smtClean="0"/>
          </a:p>
          <a:p>
            <a:pPr>
              <a:defRPr/>
            </a:pPr>
            <a:endParaRPr lang="en-US" dirty="0" smtClean="0"/>
          </a:p>
          <a:p>
            <a:pPr>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895C72A7-F332-4AA8-B5AF-0D3AB955A689}"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dirty="0" smtClean="0"/>
              <a:t>The specific form of Hubble's expansion law is important: the speed of recession is proportional to distance. The expanding raisin bread model illustrates why this is important. If every portion of the bread expands by the same amount in a given interval of time, then the raisins would recede from each other with exactly a Hubble type expansion law. In a given time interval, a nearby raisin would move relatively little, but a distant raisin would move relatively farther - and the same behavior would be seen from any raisin in the loaf. As the bread doubles in width (depth and length), the distances between raisins also double. In other words, the Hubble law is just what one would expect for a </a:t>
            </a:r>
            <a:r>
              <a:rPr lang="en-US" i="1" dirty="0" smtClean="0"/>
              <a:t>homogeneous</a:t>
            </a:r>
            <a:r>
              <a:rPr lang="en-US" dirty="0" smtClean="0"/>
              <a:t> expanding universe, as predicted by the Big Bang theory. </a:t>
            </a:r>
          </a:p>
          <a:p>
            <a:pPr>
              <a:defRPr/>
            </a:pPr>
            <a:endParaRPr lang="en-US" dirty="0" smtClean="0"/>
          </a:p>
          <a:p>
            <a:pPr>
              <a:defRPr/>
            </a:pPr>
            <a:r>
              <a:rPr lang="en-US" dirty="0" smtClean="0"/>
              <a:t>-from NASA</a:t>
            </a:r>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1950's and 60's the predominant theory regarding the formation of the chemical elements in the Universe was due to the work of </a:t>
            </a:r>
            <a:r>
              <a:rPr lang="en-US" sz="1200" b="0" i="0" kern="1200" dirty="0" err="1" smtClean="0">
                <a:solidFill>
                  <a:schemeClr val="tx1"/>
                </a:solidFill>
                <a:latin typeface="+mn-lt"/>
                <a:ea typeface="+mn-ea"/>
                <a:cs typeface="+mn-cs"/>
              </a:rPr>
              <a:t>G.Burbidge</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M.Burbidge</a:t>
            </a:r>
            <a:r>
              <a:rPr lang="en-US" sz="1200" b="0" i="0" kern="1200" dirty="0" smtClean="0">
                <a:solidFill>
                  <a:schemeClr val="tx1"/>
                </a:solidFill>
                <a:latin typeface="+mn-lt"/>
                <a:ea typeface="+mn-ea"/>
                <a:cs typeface="+mn-cs"/>
              </a:rPr>
              <a:t>, Fowler, and Hoyle. The BBFH theory, as it came to be known, postulated that all the elements were produced either in stellar interiors or during supernova explosions. While this theory achieved relative success, it was discovered to be lacking in some important respects. To begin with, it was estimated that only a small amount of matter found in the Universe should consist of helium if stellar nuclear reactions were its only source of production. In fact, it is observed that upwards of 25% the Universe's total matter consists of helium---much greater than predicted by theory! A similar enigma exists for the deuterium. According to stellar theory, deuterium cannot be produced in stellar interiors; actually, deuterium is destroyed inside of stars. Hence, the BBFH hypothesis could not by itself adequately explain the observed abundances of helium and deuterium in the Universe.</a:t>
            </a:r>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charset="0"/>
              </a:rPr>
              <a:t>The </a:t>
            </a:r>
            <a:r>
              <a:rPr lang="en-US" altLang="en-US" dirty="0" smtClean="0">
                <a:latin typeface="Arial" charset="0"/>
                <a:hlinkClick r:id="rId3"/>
              </a:rPr>
              <a:t>Big Bang</a:t>
            </a:r>
            <a:r>
              <a:rPr lang="en-US" altLang="en-US" dirty="0" smtClean="0">
                <a:latin typeface="Arial" charset="0"/>
              </a:rPr>
              <a:t> theory predicts that the early universe was a very hot place. One second after the Big Bang, the temperature of the universe was roughly 10 billion degrees and was filled with a sea of neutrons, protons, electrons, anti-electrons (positrons), photons and neutrinos. As the universe cooled, the neutrons either decayed into protons and electrons or combined with protons to make deuterium (an </a:t>
            </a:r>
            <a:r>
              <a:rPr lang="en-US" altLang="en-US" dirty="0" smtClean="0">
                <a:latin typeface="Arial" charset="0"/>
                <a:hlinkClick r:id="rId4"/>
              </a:rPr>
              <a:t>isotope</a:t>
            </a:r>
            <a:r>
              <a:rPr lang="en-US" altLang="en-US" dirty="0" smtClean="0">
                <a:latin typeface="Arial" charset="0"/>
              </a:rPr>
              <a:t> of hydrogen). During the first three minutes of the universe, most of the deuterium combined to make helium. Trace amounts of lithium were also produced at this time. This process of light element formation in the early universe is called “Big Bang </a:t>
            </a:r>
            <a:r>
              <a:rPr lang="en-US" altLang="en-US" dirty="0" err="1" smtClean="0">
                <a:latin typeface="Arial" charset="0"/>
              </a:rPr>
              <a:t>nucleosynthesis</a:t>
            </a:r>
            <a:r>
              <a:rPr lang="en-US" altLang="en-US" dirty="0" smtClean="0">
                <a:latin typeface="Arial" charset="0"/>
              </a:rPr>
              <a:t>” (BBN).</a:t>
            </a:r>
          </a:p>
          <a:p>
            <a:endParaRPr lang="en-US" altLang="en-US" dirty="0" smtClean="0">
              <a:latin typeface="Arial" charset="0"/>
            </a:endParaRPr>
          </a:p>
          <a:p>
            <a:r>
              <a:rPr lang="en-US" sz="1200" b="0" i="0" kern="1200" dirty="0" smtClean="0">
                <a:solidFill>
                  <a:schemeClr val="tx1"/>
                </a:solidFill>
                <a:latin typeface="+mn-lt"/>
                <a:ea typeface="+mn-ea"/>
                <a:cs typeface="+mn-cs"/>
              </a:rPr>
              <a:t> In the very early Universe the temperature was so great that all matter was fully ionized and dissociated. Roughly three minutes after the Big Bang itself, the temperature of the Universe rapidly cooled from its phenomenal 10^32 Kelvin to approximately 10^9 Kelvin. At this temperature, </a:t>
            </a:r>
            <a:r>
              <a:rPr lang="en-US" sz="1200" b="0" i="0" kern="1200" dirty="0" err="1" smtClean="0">
                <a:solidFill>
                  <a:schemeClr val="tx1"/>
                </a:solidFill>
                <a:latin typeface="+mn-lt"/>
                <a:ea typeface="+mn-ea"/>
                <a:cs typeface="+mn-cs"/>
              </a:rPr>
              <a:t>nucleosynthesis</a:t>
            </a:r>
            <a:r>
              <a:rPr lang="en-US" sz="1200" b="0" i="0" kern="1200" dirty="0" smtClean="0">
                <a:solidFill>
                  <a:schemeClr val="tx1"/>
                </a:solidFill>
                <a:latin typeface="+mn-lt"/>
                <a:ea typeface="+mn-ea"/>
                <a:cs typeface="+mn-cs"/>
              </a:rPr>
              <a:t>, or the production of light elements, could take place. In a short time interval, protons and neutrons collided to produce deuterium (one proton bound to one neutron). Most of the deuterium then collided with other protons and neutrons to produce helium and a small amount of tritium (one proton and two neutrons). Lithium 7 could also arise form the coalescence of one tritium and two deuterium nuclei.</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Big Bang </a:t>
            </a:r>
            <a:r>
              <a:rPr lang="en-US" sz="1200" b="0" i="0" kern="1200" dirty="0" err="1" smtClean="0">
                <a:solidFill>
                  <a:schemeClr val="tx1"/>
                </a:solidFill>
                <a:latin typeface="+mn-lt"/>
                <a:ea typeface="+mn-ea"/>
                <a:cs typeface="+mn-cs"/>
              </a:rPr>
              <a:t>Nucleosynthesis</a:t>
            </a:r>
            <a:r>
              <a:rPr lang="en-US" sz="1200" b="0" i="0" kern="1200" dirty="0" smtClean="0">
                <a:solidFill>
                  <a:schemeClr val="tx1"/>
                </a:solidFill>
                <a:latin typeface="+mn-lt"/>
                <a:ea typeface="+mn-ea"/>
                <a:cs typeface="+mn-cs"/>
              </a:rPr>
              <a:t> theory predicts that roughly 25% the mass of the Universe consists of Helium. It also predicts about 0.01% deuterium, and even smaller quantities of lithium. The important point is that the prediction depends critically on the density of baryons (</a:t>
            </a:r>
            <a:r>
              <a:rPr lang="en-US" sz="1200" b="0" i="0" kern="1200" dirty="0" err="1" smtClean="0">
                <a:solidFill>
                  <a:schemeClr val="tx1"/>
                </a:solidFill>
                <a:latin typeface="+mn-lt"/>
                <a:ea typeface="+mn-ea"/>
                <a:cs typeface="+mn-cs"/>
              </a:rPr>
              <a:t>ie</a:t>
            </a:r>
            <a:r>
              <a:rPr lang="en-US" sz="1200" b="0" i="0" kern="1200" dirty="0" smtClean="0">
                <a:solidFill>
                  <a:schemeClr val="tx1"/>
                </a:solidFill>
                <a:latin typeface="+mn-lt"/>
                <a:ea typeface="+mn-ea"/>
                <a:cs typeface="+mn-cs"/>
              </a:rPr>
              <a:t> neutrons and protons) at the time of </a:t>
            </a:r>
            <a:r>
              <a:rPr lang="en-US" sz="1200" b="0" i="0" kern="1200" dirty="0" err="1" smtClean="0">
                <a:solidFill>
                  <a:schemeClr val="tx1"/>
                </a:solidFill>
                <a:latin typeface="+mn-lt"/>
                <a:ea typeface="+mn-ea"/>
                <a:cs typeface="+mn-cs"/>
              </a:rPr>
              <a:t>nucleosynthesis</a:t>
            </a:r>
            <a:r>
              <a:rPr lang="en-US" sz="1200" b="0" i="0" kern="1200" dirty="0" smtClean="0">
                <a:solidFill>
                  <a:schemeClr val="tx1"/>
                </a:solidFill>
                <a:latin typeface="+mn-lt"/>
                <a:ea typeface="+mn-ea"/>
                <a:cs typeface="+mn-cs"/>
              </a:rPr>
              <a:t>. Furthermore, one value of this baryon density can explain all the abundances at once. In terms of the present day critical density of matter, the required density of baryons is a few percent (the exact value depends on the assumed value of the </a:t>
            </a:r>
            <a:r>
              <a:rPr lang="en-US" sz="1200" b="0" i="0" kern="1200" dirty="0" smtClean="0">
                <a:solidFill>
                  <a:schemeClr val="tx1"/>
                </a:solidFill>
                <a:latin typeface="+mn-lt"/>
                <a:ea typeface="+mn-ea"/>
                <a:cs typeface="+mn-cs"/>
                <a:hlinkClick r:id="rId5"/>
              </a:rPr>
              <a:t>Hubble constant</a:t>
            </a:r>
            <a:r>
              <a:rPr lang="en-US" sz="1200" b="0" i="0" kern="1200" dirty="0" smtClean="0">
                <a:solidFill>
                  <a:schemeClr val="tx1"/>
                </a:solidFill>
                <a:latin typeface="+mn-lt"/>
                <a:ea typeface="+mn-ea"/>
                <a:cs typeface="+mn-cs"/>
              </a:rPr>
              <a:t>). This relatively low value means that not all of the dark matter can be baryonic, </a:t>
            </a:r>
            <a:r>
              <a:rPr lang="en-US" sz="1200" b="0" i="0" kern="1200" dirty="0" err="1" smtClean="0">
                <a:solidFill>
                  <a:schemeClr val="tx1"/>
                </a:solidFill>
                <a:latin typeface="+mn-lt"/>
                <a:ea typeface="+mn-ea"/>
                <a:cs typeface="+mn-cs"/>
              </a:rPr>
              <a:t>ie</a:t>
            </a:r>
            <a:r>
              <a:rPr lang="en-US" sz="1200" b="0" i="0" kern="1200" dirty="0" smtClean="0">
                <a:solidFill>
                  <a:schemeClr val="tx1"/>
                </a:solidFill>
                <a:latin typeface="+mn-lt"/>
                <a:ea typeface="+mn-ea"/>
                <a:cs typeface="+mn-cs"/>
              </a:rPr>
              <a:t> we are forced to consider more exotic particle candidates.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fact that helium is nowhere seen to have an abundance below 23% mass is very strong evidence that the Universe went through an early hot phase. This is one of the corner-stones of the Hot Big Bang model. Further support comes from the consistency of the other light element abundances for one particular baryon density and an </a:t>
            </a:r>
            <a:r>
              <a:rPr lang="en-US" sz="1200" b="0" i="1" kern="1200" dirty="0" smtClean="0">
                <a:solidFill>
                  <a:schemeClr val="tx1"/>
                </a:solidFill>
                <a:latin typeface="+mn-lt"/>
                <a:ea typeface="+mn-ea"/>
                <a:cs typeface="+mn-cs"/>
              </a:rPr>
              <a:t>independent</a:t>
            </a:r>
            <a:r>
              <a:rPr lang="en-US" sz="1200" b="0" i="0" kern="1200" dirty="0" smtClean="0">
                <a:solidFill>
                  <a:schemeClr val="tx1"/>
                </a:solidFill>
                <a:latin typeface="+mn-lt"/>
                <a:ea typeface="+mn-ea"/>
                <a:cs typeface="+mn-cs"/>
              </a:rPr>
              <a:t> measurement of the baryon density from the anisotropies in the </a:t>
            </a:r>
            <a:r>
              <a:rPr lang="en-US" sz="1200" b="0" i="0" kern="1200" dirty="0" smtClean="0">
                <a:solidFill>
                  <a:schemeClr val="tx1"/>
                </a:solidFill>
                <a:latin typeface="+mn-lt"/>
                <a:ea typeface="+mn-ea"/>
                <a:cs typeface="+mn-cs"/>
                <a:hlinkClick r:id="rId6"/>
              </a:rPr>
              <a:t>cosmic microwave background</a:t>
            </a:r>
            <a:r>
              <a:rPr lang="en-US" sz="1200" b="0" i="0" kern="1200" dirty="0" smtClean="0">
                <a:solidFill>
                  <a:schemeClr val="tx1"/>
                </a:solidFill>
                <a:latin typeface="+mn-lt"/>
                <a:ea typeface="+mn-ea"/>
                <a:cs typeface="+mn-cs"/>
              </a:rPr>
              <a:t> radiation. It seems like we really understand the physical processes which went on in the first few minutes of the evolution of the Universe!</a:t>
            </a:r>
          </a:p>
          <a:p>
            <a:endParaRPr lang="en-US" altLang="en-US" dirty="0" smtClean="0">
              <a:latin typeface="Arial" charset="0"/>
            </a:endParaRPr>
          </a:p>
          <a:p>
            <a:r>
              <a:rPr lang="en-US" altLang="en-US" dirty="0" smtClean="0">
                <a:latin typeface="Arial" charset="0"/>
              </a:rPr>
              <a:t>Elements heavier than lithium are all synthesized in stars. During the late stages of </a:t>
            </a:r>
            <a:r>
              <a:rPr lang="en-US" altLang="en-US" dirty="0" smtClean="0">
                <a:latin typeface="Arial" charset="0"/>
                <a:hlinkClick r:id="rId7"/>
              </a:rPr>
              <a:t>stellar evolution</a:t>
            </a:r>
            <a:r>
              <a:rPr lang="en-US" altLang="en-US" dirty="0" smtClean="0">
                <a:latin typeface="Arial" charset="0"/>
              </a:rPr>
              <a:t>, massive stars burn helium to carbon, oxygen, silicon, sulfur, and iron. Elements heavier than iron are produced in two ways: in the outer envelopes of super-giant stars and in the explosion of a supernovae. All carbon-based life on Earth is literally composed of stardust.</a:t>
            </a:r>
          </a:p>
          <a:p>
            <a:endParaRPr lang="en-US" altLang="en-US" dirty="0" smtClean="0">
              <a:latin typeface="Arial" charset="0"/>
            </a:endParaRPr>
          </a:p>
          <a:p>
            <a:r>
              <a:rPr lang="en-US" altLang="en-US" dirty="0" smtClean="0">
                <a:latin typeface="Arial" charset="0"/>
              </a:rPr>
              <a:t>We still have large amounts of H on earth today because of its ability to bind with other elements (H2O for example) and smaller amounts of He because it is a radioactive decay product of U and </a:t>
            </a:r>
            <a:r>
              <a:rPr lang="en-US" altLang="en-US" dirty="0" err="1" smtClean="0">
                <a:latin typeface="Arial" charset="0"/>
              </a:rPr>
              <a:t>Th</a:t>
            </a:r>
            <a:r>
              <a:rPr lang="en-US" altLang="en-US" dirty="0" smtClean="0">
                <a:latin typeface="Arial" charset="0"/>
              </a:rPr>
              <a:t> (we will get to the concept of radioactive decay later in the semester).</a:t>
            </a:r>
          </a:p>
        </p:txBody>
      </p:sp>
      <p:sp>
        <p:nvSpPr>
          <p:cNvPr id="4" name="Slide Number Placeholder 3"/>
          <p:cNvSpPr>
            <a:spLocks noGrp="1"/>
          </p:cNvSpPr>
          <p:nvPr>
            <p:ph type="sldNum" sz="quarter" idx="5"/>
          </p:nvPr>
        </p:nvSpPr>
        <p:spPr/>
        <p:txBody>
          <a:bodyPr/>
          <a:lstStyle/>
          <a:p>
            <a:pPr>
              <a:defRPr/>
            </a:pPr>
            <a:fld id="{43C06379-254A-4F44-85ED-7608FCB9E2FF}" type="slidenum">
              <a:rPr lang="en-US" smtClean="0"/>
              <a:pPr>
                <a:defRPr/>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Appreciate how deep into time you are able to see with the HUDF image</a:t>
            </a:r>
            <a:r>
              <a:rPr lang="en-US" baseline="0" dirty="0" smtClean="0"/>
              <a:t> on the last two slides…</a:t>
            </a:r>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charset="0"/>
            </a:endParaRPr>
          </a:p>
        </p:txBody>
      </p:sp>
      <p:sp>
        <p:nvSpPr>
          <p:cNvPr id="67588" name="Slide Number Placeholder 3"/>
          <p:cNvSpPr>
            <a:spLocks noGrp="1"/>
          </p:cNvSpPr>
          <p:nvPr>
            <p:ph type="sldNum" sz="quarter" idx="5"/>
          </p:nvPr>
        </p:nvSpPr>
        <p:spPr/>
        <p:txBody>
          <a:bodyPr/>
          <a:lstStyle/>
          <a:p>
            <a:pPr>
              <a:defRPr/>
            </a:pPr>
            <a:fld id="{5C06AC75-6BC8-4AB6-9772-9051894E06E0}" type="slidenum">
              <a:rPr lang="en-US" smtClean="0">
                <a:latin typeface="Arial" charset="0"/>
              </a:rPr>
              <a:pPr>
                <a:defRPr/>
              </a:pPr>
              <a:t>4</a:t>
            </a:fld>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According to the big bang theory, the universe began by expanding from an infinitesimal volume with extremely high density and temperature. The universe was initially significantly smaller than even a pore on your skin. With the big bang, the fabric of space itself began expanding like the surface of an inflating balloon – matter simply rode along the stretching space like dust on the balloon's surface. The big bang is not like an explosion of matter in otherwise empty space; rather, space itself began with the big bang and carried matter with it as it expanded. Physicists think that even time began with the big bang. Today, just about every scientist believes in the big bang model. The evidence is overwhelming enough that in 1951, the Catholic Church officially pronounced the big bang model to be in accordance with the Bible.</a:t>
            </a:r>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5</a:t>
            </a:fld>
            <a:endParaRPr lang="en-US"/>
          </a:p>
        </p:txBody>
      </p:sp>
    </p:spTree>
    <p:extLst>
      <p:ext uri="{BB962C8B-B14F-4D97-AF65-F5344CB8AC3E}">
        <p14:creationId xmlns:p14="http://schemas.microsoft.com/office/powerpoint/2010/main" val="3160042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charset="0"/>
              </a:rPr>
              <a:t>NASA’s image of the Big</a:t>
            </a:r>
            <a:r>
              <a:rPr lang="en-US" altLang="en-US" baseline="0" dirty="0" smtClean="0">
                <a:latin typeface="Arial" charset="0"/>
              </a:rPr>
              <a:t> Bang.</a:t>
            </a:r>
          </a:p>
          <a:p>
            <a:endParaRPr lang="en-US" altLang="en-US" dirty="0" smtClean="0">
              <a:latin typeface="Arial" charset="0"/>
            </a:endParaRPr>
          </a:p>
          <a:p>
            <a:r>
              <a:rPr lang="en-US" altLang="en-US" dirty="0" smtClean="0">
                <a:latin typeface="Arial" charset="0"/>
              </a:rPr>
              <a:t>The theory is the most comprehensive and accurate explanation supported by scientific observations. </a:t>
            </a:r>
          </a:p>
          <a:p>
            <a:endParaRPr lang="en-US" altLang="en-US" dirty="0" smtClean="0">
              <a:latin typeface="Arial" charset="0"/>
            </a:endParaRPr>
          </a:p>
          <a:p>
            <a:endParaRPr lang="en-US" altLang="en-US" dirty="0" smtClean="0">
              <a:latin typeface="Arial" charset="0"/>
            </a:endParaRPr>
          </a:p>
          <a:p>
            <a:endParaRPr lang="en-US" altLang="en-US" dirty="0" smtClean="0">
              <a:latin typeface="Arial" charset="0"/>
            </a:endParaRPr>
          </a:p>
          <a:p>
            <a:endParaRPr lang="en-US" altLang="en-US" dirty="0" smtClean="0">
              <a:latin typeface="Arial" charset="0"/>
            </a:endParaRPr>
          </a:p>
        </p:txBody>
      </p:sp>
      <p:sp>
        <p:nvSpPr>
          <p:cNvPr id="68612" name="Slide Number Placeholder 3"/>
          <p:cNvSpPr>
            <a:spLocks noGrp="1"/>
          </p:cNvSpPr>
          <p:nvPr>
            <p:ph type="sldNum" sz="quarter" idx="5"/>
          </p:nvPr>
        </p:nvSpPr>
        <p:spPr/>
        <p:txBody>
          <a:bodyPr/>
          <a:lstStyle/>
          <a:p>
            <a:pPr>
              <a:defRPr/>
            </a:pPr>
            <a:fld id="{57D4F908-2C4B-4702-A501-548C978D1BB5}" type="slidenum">
              <a:rPr lang="en-US" smtClean="0">
                <a:latin typeface="Arial" charset="0"/>
              </a:rPr>
              <a:pPr>
                <a:defRPr/>
              </a:pPr>
              <a:t>6</a:t>
            </a:fld>
            <a:endParaRPr lang="en-US"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aseline="0" dirty="0" smtClean="0"/>
              <a:t>BRIAN COX video: first seconds of the Big Bang</a:t>
            </a:r>
          </a:p>
          <a:p>
            <a:endParaRPr lang="en-US" baseline="0" dirty="0" smtClean="0"/>
          </a:p>
          <a:p>
            <a:r>
              <a:rPr lang="en-US" sz="1200" b="1" i="0" kern="1200" dirty="0" smtClean="0">
                <a:solidFill>
                  <a:schemeClr val="tx1"/>
                </a:solidFill>
                <a:latin typeface="+mn-lt"/>
                <a:ea typeface="+mn-ea"/>
                <a:cs typeface="+mn-cs"/>
              </a:rPr>
              <a:t>The Big Bang</a:t>
            </a: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10</a:t>
            </a:r>
            <a:r>
              <a:rPr lang="en-US" sz="1200" b="0" i="0" kern="1200" baseline="30000" dirty="0" smtClean="0">
                <a:solidFill>
                  <a:schemeClr val="tx1"/>
                </a:solidFill>
                <a:latin typeface="+mn-lt"/>
                <a:ea typeface="+mn-ea"/>
                <a:cs typeface="+mn-cs"/>
              </a:rPr>
              <a:t>-43 </a:t>
            </a:r>
            <a:r>
              <a:rPr lang="en-US" sz="1200" b="0" i="0" kern="1200" dirty="0" smtClean="0">
                <a:solidFill>
                  <a:schemeClr val="tx1"/>
                </a:solidFill>
                <a:latin typeface="+mn-lt"/>
                <a:ea typeface="+mn-ea"/>
                <a:cs typeface="+mn-cs"/>
              </a:rPr>
              <a:t>seconds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The universe begins with a cataclysm that generates space and time, as well as all the matter and energy the universe will ever hold. For an incomprehensibly small fraction of a second, the universe is an infinitely dense, hot fireball. The prevailing theory describes a peculiar form of energy that can suddenly push out the fabric of space. At 10</a:t>
            </a:r>
            <a:r>
              <a:rPr lang="en-US" sz="1200" b="0" i="0" kern="1200" baseline="30000" dirty="0" smtClean="0">
                <a:solidFill>
                  <a:schemeClr val="tx1"/>
                </a:solidFill>
                <a:latin typeface="+mn-lt"/>
                <a:ea typeface="+mn-ea"/>
                <a:cs typeface="+mn-cs"/>
              </a:rPr>
              <a:t>-35 </a:t>
            </a:r>
            <a:r>
              <a:rPr lang="en-US" sz="1200" b="0" i="0" kern="1200" dirty="0" smtClean="0">
                <a:solidFill>
                  <a:schemeClr val="tx1"/>
                </a:solidFill>
                <a:latin typeface="+mn-lt"/>
                <a:ea typeface="+mn-ea"/>
                <a:cs typeface="+mn-cs"/>
              </a:rPr>
              <a:t>to 10</a:t>
            </a:r>
            <a:r>
              <a:rPr lang="en-US" sz="1200" b="0" i="0" kern="1200" baseline="30000" dirty="0" smtClean="0">
                <a:solidFill>
                  <a:schemeClr val="tx1"/>
                </a:solidFill>
                <a:latin typeface="+mn-lt"/>
                <a:ea typeface="+mn-ea"/>
                <a:cs typeface="+mn-cs"/>
              </a:rPr>
              <a:t>-33 </a:t>
            </a:r>
            <a:r>
              <a:rPr lang="en-US" sz="1200" b="0" i="0" kern="1200" dirty="0" smtClean="0">
                <a:solidFill>
                  <a:schemeClr val="tx1"/>
                </a:solidFill>
                <a:latin typeface="+mn-lt"/>
                <a:ea typeface="+mn-ea"/>
                <a:cs typeface="+mn-cs"/>
              </a:rPr>
              <a:t>seconds a runaway process called "</a:t>
            </a:r>
            <a:r>
              <a:rPr lang="en-US" sz="1200" b="1" i="0" kern="1200" dirty="0" smtClean="0">
                <a:solidFill>
                  <a:schemeClr val="tx1"/>
                </a:solidFill>
                <a:latin typeface="+mn-lt"/>
                <a:ea typeface="+mn-ea"/>
                <a:cs typeface="+mn-cs"/>
              </a:rPr>
              <a:t>Inflation</a:t>
            </a:r>
            <a:r>
              <a:rPr lang="en-US" sz="1200" b="0" i="0" kern="1200" dirty="0" smtClean="0">
                <a:solidFill>
                  <a:schemeClr val="tx1"/>
                </a:solidFill>
                <a:latin typeface="+mn-lt"/>
                <a:ea typeface="+mn-ea"/>
                <a:cs typeface="+mn-cs"/>
              </a:rPr>
              <a:t>" causes a vast expansion of space filled with this energy. The inflationary period is stopped only when this energy is transformed into matter and energy as we know it.</a:t>
            </a:r>
          </a:p>
          <a:p>
            <a:r>
              <a:rPr lang="en-US" sz="1200" b="1" i="0" kern="1200" dirty="0" smtClean="0">
                <a:solidFill>
                  <a:schemeClr val="tx1"/>
                </a:solidFill>
                <a:latin typeface="+mn-lt"/>
                <a:ea typeface="+mn-ea"/>
                <a:cs typeface="+mn-cs"/>
              </a:rPr>
              <a:t>The Universe Takes Shape</a:t>
            </a: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10</a:t>
            </a:r>
            <a:r>
              <a:rPr lang="en-US" sz="1200" b="0" i="0" kern="1200" baseline="30000" dirty="0" smtClean="0">
                <a:solidFill>
                  <a:schemeClr val="tx1"/>
                </a:solidFill>
                <a:latin typeface="+mn-lt"/>
                <a:ea typeface="+mn-ea"/>
                <a:cs typeface="+mn-cs"/>
              </a:rPr>
              <a:t>-6</a:t>
            </a:r>
            <a:r>
              <a:rPr lang="en-US" sz="1200" b="0" i="0" kern="1200" dirty="0" smtClean="0">
                <a:solidFill>
                  <a:schemeClr val="tx1"/>
                </a:solidFill>
                <a:latin typeface="+mn-lt"/>
                <a:ea typeface="+mn-ea"/>
                <a:cs typeface="+mn-cs"/>
              </a:rPr>
              <a:t> seconds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After inflation, one millionth of a second after the Big Bang, the universe continues to expand but not nearly so quickly. As it expands, it becomes less dense and cools. The most basic forces in nature become distinct: first gravity, then the strong force, which holds nuclei of atoms together, followed by the weak and electromagnetic forces. By the first second, the universe is made up of fundamental particles and energy: quarks, electrons, photons, neutrinos and less familiar types. These particles smash together to form protons and neutrons.</a:t>
            </a:r>
          </a:p>
          <a:p>
            <a:r>
              <a:rPr lang="en-US" sz="1200" b="1" i="0" kern="1200" dirty="0" smtClean="0">
                <a:solidFill>
                  <a:schemeClr val="tx1"/>
                </a:solidFill>
                <a:latin typeface="+mn-lt"/>
                <a:ea typeface="+mn-ea"/>
                <a:cs typeface="+mn-cs"/>
              </a:rPr>
              <a:t>Formation of Basic Elements</a:t>
            </a: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3 seconds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Protons and neutrons come together to form the nuclei of simple elements: hydrogen, helium and lithium. It will take another 300,000 years for electrons to be captured into orbits around these nuclei to form stable atoms.</a:t>
            </a:r>
          </a:p>
          <a:p>
            <a:r>
              <a:rPr lang="en-US" sz="1200" b="1" i="0" kern="1200" dirty="0" smtClean="0">
                <a:solidFill>
                  <a:schemeClr val="tx1"/>
                </a:solidFill>
                <a:latin typeface="+mn-lt"/>
                <a:ea typeface="+mn-ea"/>
                <a:cs typeface="+mn-cs"/>
              </a:rPr>
              <a:t>The Radiation Era</a:t>
            </a: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10,000 years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The first major era in the history of the universe is one in which most of the energy is in the form of radiation -- different wavelengths of light, X rays, radio waves and ultraviolet rays. This energy is the remnant of the primordial fireball, and as the universe expands, the waves of radiation are stretched and diluted until today, they make up the faint glow of microwaves which bathe the entire universe.</a:t>
            </a:r>
          </a:p>
          <a:p>
            <a:r>
              <a:rPr lang="en-US" sz="1200" b="1" i="0" kern="1200" dirty="0" smtClean="0">
                <a:solidFill>
                  <a:schemeClr val="tx1"/>
                </a:solidFill>
                <a:latin typeface="+mn-lt"/>
                <a:ea typeface="+mn-ea"/>
                <a:cs typeface="+mn-cs"/>
              </a:rPr>
              <a:t>Beginning the Era of Matter Domination</a:t>
            </a: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300,000 years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At this moment, the energy in matter and the energy in radiation are equal. But as the relentless expansion continues, the waves of light are stretched to lower and lower energy, while the matter travels onward largely unaffected. At about this time, neutral atoms are formed as electrons link up with hydrogen and helium nuclei. The microwave background radiation hails from this moment, and thus gives us a direct picture of how matter was distributed at this early time.</a:t>
            </a:r>
          </a:p>
          <a:p>
            <a:r>
              <a:rPr lang="en-US" sz="1200" b="1" i="0" kern="1200" dirty="0" smtClean="0">
                <a:solidFill>
                  <a:schemeClr val="tx1"/>
                </a:solidFill>
                <a:latin typeface="+mn-lt"/>
                <a:ea typeface="+mn-ea"/>
                <a:cs typeface="+mn-cs"/>
              </a:rPr>
              <a:t>Birth of Stars and Galaxies</a:t>
            </a: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300 million years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Gravity amplifies slight irregularities in the density of the primordial gas. Even as the universe continues to expand rapidly, pockets of gas become more and more dense. Stars ignite within these pockets, and groups of stars become the earliest galaxies. This point is still perhaps 12 to 15 billion years before the present.</a:t>
            </a:r>
            <a:br>
              <a:rPr lang="en-US" sz="1200" b="0" i="0" kern="1200" dirty="0" smtClean="0">
                <a:solidFill>
                  <a:schemeClr val="tx1"/>
                </a:solidFill>
                <a:latin typeface="+mn-lt"/>
                <a:ea typeface="+mn-ea"/>
                <a:cs typeface="+mn-cs"/>
              </a:rPr>
            </a:br>
            <a:endParaRPr lang="en-US" sz="1200"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AC5876-E141-46E4-BA68-CBDDC5EB35BE}"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2420666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AC5876-E141-46E4-BA68-CBDDC5EB35BE}"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2609257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AC5876-E141-46E4-BA68-CBDDC5EB35BE}"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2373338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AC5876-E141-46E4-BA68-CBDDC5EB35BE}"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2516726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AC5876-E141-46E4-BA68-CBDDC5EB35BE}" type="datetimeFigureOut">
              <a:rPr lang="en-US" smtClean="0"/>
              <a:pPr/>
              <a:t>7/28/2014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3461700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AC5876-E141-46E4-BA68-CBDDC5EB35BE}" type="datetimeFigureOut">
              <a:rPr lang="en-US" smtClean="0"/>
              <a:pPr/>
              <a:t>7/28/2014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1618796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AC5876-E141-46E4-BA68-CBDDC5EB35BE}" type="datetimeFigureOut">
              <a:rPr lang="en-US" smtClean="0"/>
              <a:pPr/>
              <a:t>7/28/2014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1687746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AC5876-E141-46E4-BA68-CBDDC5EB35BE}" type="datetimeFigureOut">
              <a:rPr lang="en-US" smtClean="0"/>
              <a:pPr/>
              <a:t>7/28/2014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981398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AC5876-E141-46E4-BA68-CBDDC5EB35BE}" type="datetimeFigureOut">
              <a:rPr lang="en-US" smtClean="0"/>
              <a:pPr/>
              <a:t>7/28/2014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3457479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AC5876-E141-46E4-BA68-CBDDC5EB35BE}" type="datetimeFigureOut">
              <a:rPr lang="en-US" smtClean="0"/>
              <a:pPr/>
              <a:t>7/28/2014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3427104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AC5876-E141-46E4-BA68-CBDDC5EB35BE}" type="datetimeFigureOut">
              <a:rPr lang="en-US" smtClean="0"/>
              <a:pPr/>
              <a:t>7/28/2014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3ABA8F-2DF1-4D76-9B7F-5CBF5D8DE5B2}" type="slidenum">
              <a:rPr lang="en-US" smtClean="0"/>
              <a:pPr/>
              <a:t>‹#›</a:t>
            </a:fld>
            <a:endParaRPr lang="en-US"/>
          </a:p>
        </p:txBody>
      </p:sp>
    </p:spTree>
    <p:extLst>
      <p:ext uri="{BB962C8B-B14F-4D97-AF65-F5344CB8AC3E}">
        <p14:creationId xmlns:p14="http://schemas.microsoft.com/office/powerpoint/2010/main" val="225403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AC5876-E141-46E4-BA68-CBDDC5EB35BE}" type="datetimeFigureOut">
              <a:rPr lang="en-US" smtClean="0"/>
              <a:pPr/>
              <a:t>7/28/2014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3ABA8F-2DF1-4D76-9B7F-5CBF5D8DE5B2}" type="slidenum">
              <a:rPr lang="en-US" smtClean="0"/>
              <a:pPr/>
              <a:t>‹#›</a:t>
            </a:fld>
            <a:endParaRPr lang="en-US"/>
          </a:p>
        </p:txBody>
      </p:sp>
    </p:spTree>
    <p:extLst>
      <p:ext uri="{BB962C8B-B14F-4D97-AF65-F5344CB8AC3E}">
        <p14:creationId xmlns:p14="http://schemas.microsoft.com/office/powerpoint/2010/main" val="2246899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youtube.com/watch?v=TzhIfN4UQv8"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_mZQ-5-KYHw"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phdcomics.com/comics.php?f=1691"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caleofuniverse.com/"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www.amazingspace.stsci.edu/eds"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hyperlink" Target="http://www.youtube.com/watch?v=wNDGgL73ihY"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b.socrative.com/"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map.gsfc.nasa.gov/universe/bb_tests_ele.html" TargetMode="External"/><Relationship Id="rId5" Type="http://schemas.openxmlformats.org/officeDocument/2006/relationships/hyperlink" Target="http://map.gsfc.nasa.gov/universe/bb_tests_cmb.html" TargetMode="External"/><Relationship Id="rId4" Type="http://schemas.openxmlformats.org/officeDocument/2006/relationships/hyperlink" Target="http://map.gsfc.nasa.gov/universe/bb_tests_exp.html"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www.sciencechannel.com/tv-shows/wonders-with-brian-cox/videos/wonders-of-the-universe-the-big-bang.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pacetelescope.org/static/archives/images/screen/heic0406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66824"/>
            <a:ext cx="9372600" cy="93726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p:cNvGraphicFramePr>
            <a:graphicFrameLocks noGrp="1"/>
          </p:cNvGraphicFramePr>
          <p:nvPr>
            <p:extLst>
              <p:ext uri="{D42A27DB-BD31-4B8C-83A1-F6EECF244321}">
                <p14:modId xmlns:p14="http://schemas.microsoft.com/office/powerpoint/2010/main" val="3786446897"/>
              </p:ext>
            </p:extLst>
          </p:nvPr>
        </p:nvGraphicFramePr>
        <p:xfrm>
          <a:off x="333531" y="3200400"/>
          <a:ext cx="8839200" cy="3068622"/>
        </p:xfrm>
        <a:graphic>
          <a:graphicData uri="http://schemas.openxmlformats.org/drawingml/2006/table">
            <a:tbl>
              <a:tblPr/>
              <a:tblGrid>
                <a:gridCol w="2454978"/>
                <a:gridCol w="6384222"/>
              </a:tblGrid>
              <a:tr h="711509">
                <a:tc>
                  <a:txBody>
                    <a:bodyPr/>
                    <a:lstStyle/>
                    <a:p>
                      <a:pPr algn="l" fontAlgn="t"/>
                      <a:r>
                        <a:rPr lang="en-US" sz="2400" b="1" dirty="0">
                          <a:solidFill>
                            <a:srgbClr val="FFC000"/>
                          </a:solidFill>
                          <a:effectLst/>
                        </a:rPr>
                        <a:t>HS-ESS1-2.</a:t>
                      </a:r>
                    </a:p>
                  </a:txBody>
                  <a:tcPr marL="33147" marR="51792" marT="16574" marB="16574">
                    <a:lnL>
                      <a:noFill/>
                    </a:lnL>
                    <a:lnR>
                      <a:noFill/>
                    </a:lnR>
                    <a:lnT>
                      <a:noFill/>
                    </a:lnT>
                    <a:lnB>
                      <a:noFill/>
                    </a:lnB>
                  </a:tcPr>
                </a:tc>
                <a:tc>
                  <a:txBody>
                    <a:bodyPr/>
                    <a:lstStyle/>
                    <a:p>
                      <a:pPr algn="l" fontAlgn="t"/>
                      <a:r>
                        <a:rPr lang="en-US" sz="1800" b="1" dirty="0">
                          <a:solidFill>
                            <a:schemeClr val="bg1">
                              <a:lumMod val="95000"/>
                            </a:schemeClr>
                          </a:solidFill>
                          <a:effectLst/>
                        </a:rPr>
                        <a:t>Construct an explanation of the Big Bang theory based on astronomical evidence of light spectra, motion of distant galaxies, and composition of matter in the universe. </a:t>
                      </a:r>
                      <a:r>
                        <a:rPr lang="en-US" sz="1800" b="0" dirty="0">
                          <a:solidFill>
                            <a:srgbClr val="DD0000"/>
                          </a:solidFill>
                          <a:effectLst/>
                        </a:rPr>
                        <a:t>[Clarification Statement: Emphasis is on the astronomical evidence of the red shift of light from galaxies as an indication that the universe is currently expanding, the cosmic microwave background as the remnant radiation from the Big Bang, and the observed composition of ordinary matter of the universe, primarily found in stars and interstellar gases (from the spectra of electromagnetic radiation from stars), which matches that predicted by the Big Bang theory (3/4 hydrogen and 1/4 helium).]</a:t>
                      </a:r>
                      <a:endParaRPr lang="en-US" sz="1800" b="1" dirty="0">
                        <a:effectLst/>
                      </a:endParaRPr>
                    </a:p>
                  </a:txBody>
                  <a:tcPr marL="33147" marR="33147" marT="16574" marB="34528">
                    <a:lnL>
                      <a:noFill/>
                    </a:lnL>
                    <a:lnR>
                      <a:noFill/>
                    </a:lnR>
                    <a:lnT>
                      <a:noFill/>
                    </a:lnT>
                    <a:lnB>
                      <a:noFill/>
                    </a:lnB>
                    <a:solidFill>
                      <a:schemeClr val="tx1">
                        <a:lumMod val="95000"/>
                        <a:lumOff val="5000"/>
                      </a:schemeClr>
                    </a:solidFill>
                  </a:tcPr>
                </a:tc>
              </a:tr>
            </a:tbl>
          </a:graphicData>
        </a:graphic>
      </p:graphicFrame>
      <p:sp>
        <p:nvSpPr>
          <p:cNvPr id="6" name="TextBox 5"/>
          <p:cNvSpPr txBox="1"/>
          <p:nvPr/>
        </p:nvSpPr>
        <p:spPr>
          <a:xfrm>
            <a:off x="1219200" y="457200"/>
            <a:ext cx="7010400" cy="1877437"/>
          </a:xfrm>
          <a:prstGeom prst="rect">
            <a:avLst/>
          </a:prstGeom>
          <a:noFill/>
        </p:spPr>
        <p:txBody>
          <a:bodyPr wrap="square" rtlCol="0">
            <a:spAutoFit/>
          </a:bodyPr>
          <a:lstStyle/>
          <a:p>
            <a:pPr algn="ctr"/>
            <a:r>
              <a:rPr lang="en-US" sz="4400" dirty="0" smtClean="0">
                <a:solidFill>
                  <a:srgbClr val="FFC000"/>
                </a:solidFill>
              </a:rPr>
              <a:t>THE BIG BANG</a:t>
            </a:r>
          </a:p>
          <a:p>
            <a:pPr algn="ctr"/>
            <a:r>
              <a:rPr lang="en-US" sz="2400" dirty="0" smtClean="0">
                <a:solidFill>
                  <a:srgbClr val="FFC000"/>
                </a:solidFill>
              </a:rPr>
              <a:t>Shelley Kauffman</a:t>
            </a:r>
          </a:p>
          <a:p>
            <a:pPr algn="ctr"/>
            <a:r>
              <a:rPr lang="en-US" sz="2400" dirty="0" smtClean="0">
                <a:solidFill>
                  <a:srgbClr val="FFC000"/>
                </a:solidFill>
              </a:rPr>
              <a:t>Albright College</a:t>
            </a:r>
          </a:p>
          <a:p>
            <a:pPr algn="ctr"/>
            <a:r>
              <a:rPr lang="en-US" sz="2400" dirty="0" smtClean="0">
                <a:solidFill>
                  <a:srgbClr val="FFC000"/>
                </a:solidFill>
              </a:rPr>
              <a:t>skauffman@alb.edu</a:t>
            </a:r>
            <a:endParaRPr lang="en-US" sz="2400" dirty="0">
              <a:solidFill>
                <a:srgbClr val="FFC000"/>
              </a:solidFill>
            </a:endParaRPr>
          </a:p>
        </p:txBody>
      </p:sp>
      <p:sp>
        <p:nvSpPr>
          <p:cNvPr id="7" name="Rectangle 6"/>
          <p:cNvSpPr/>
          <p:nvPr/>
        </p:nvSpPr>
        <p:spPr>
          <a:xfrm>
            <a:off x="1981200" y="6468839"/>
            <a:ext cx="5638800" cy="369332"/>
          </a:xfrm>
          <a:prstGeom prst="rect">
            <a:avLst/>
          </a:prstGeom>
        </p:spPr>
        <p:txBody>
          <a:bodyPr wrap="square">
            <a:spAutoFit/>
          </a:bodyPr>
          <a:lstStyle/>
          <a:p>
            <a:r>
              <a:rPr lang="en-US" dirty="0">
                <a:solidFill>
                  <a:srgbClr val="FFC000"/>
                </a:solidFill>
                <a:hlinkClick r:id="rId4"/>
              </a:rPr>
              <a:t>http://www.youtube.com/watch?v=TzhIfN4UQv8</a:t>
            </a:r>
            <a:endParaRPr lang="en-US" dirty="0">
              <a:solidFill>
                <a:srgbClr val="FFC000"/>
              </a:solidFill>
            </a:endParaRPr>
          </a:p>
        </p:txBody>
      </p:sp>
    </p:spTree>
    <p:extLst>
      <p:ext uri="{BB962C8B-B14F-4D97-AF65-F5344CB8AC3E}">
        <p14:creationId xmlns:p14="http://schemas.microsoft.com/office/powerpoint/2010/main" val="22720157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457200"/>
            <a:ext cx="8382000" cy="707886"/>
          </a:xfrm>
          <a:prstGeom prst="rect">
            <a:avLst/>
          </a:prstGeom>
          <a:noFill/>
        </p:spPr>
        <p:txBody>
          <a:bodyPr wrap="square" rtlCol="0">
            <a:spAutoFit/>
          </a:bodyPr>
          <a:lstStyle/>
          <a:p>
            <a:r>
              <a:rPr lang="en-US" sz="2000" dirty="0" smtClean="0"/>
              <a:t>QUARKS? This is starting to feel a bit more like science fiction, so let’s have a look at the current state of the SCIENCE</a:t>
            </a:r>
            <a:endParaRPr lang="en-US" sz="2000" dirty="0"/>
          </a:p>
        </p:txBody>
      </p:sp>
      <p:pic>
        <p:nvPicPr>
          <p:cNvPr id="90114" name="Picture 2" descr="http://www.startrekdesktopwallpaper.com/new_wallpaper/Star_Trek_Deep_Space_Nine_Quark_freecomputerdesktopwallpaper_1600.jpg"/>
          <p:cNvPicPr>
            <a:picLocks noChangeAspect="1" noChangeArrowheads="1"/>
          </p:cNvPicPr>
          <p:nvPr/>
        </p:nvPicPr>
        <p:blipFill>
          <a:blip r:embed="rId2" cstate="print"/>
          <a:srcRect/>
          <a:stretch>
            <a:fillRect/>
          </a:stretch>
        </p:blipFill>
        <p:spPr bwMode="auto">
          <a:xfrm>
            <a:off x="2032000" y="1524000"/>
            <a:ext cx="7112000" cy="5334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r. Edwin Hubb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762000"/>
            <a:ext cx="1971675" cy="21431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2400" y="3048000"/>
            <a:ext cx="3216639" cy="3416320"/>
          </a:xfrm>
          <a:prstGeom prst="rect">
            <a:avLst/>
          </a:prstGeom>
        </p:spPr>
        <p:txBody>
          <a:bodyPr wrap="square">
            <a:spAutoFit/>
          </a:bodyPr>
          <a:lstStyle/>
          <a:p>
            <a:r>
              <a:rPr lang="en-US" dirty="0"/>
              <a:t>In 1929, astronomer Edwin Hubble made a truly startling discovery. By examining the light emitted from neighboring galaxies and making detailed observations of an electromagnetic property called </a:t>
            </a:r>
            <a:r>
              <a:rPr lang="en-US" b="1" i="1" dirty="0" smtClean="0">
                <a:solidFill>
                  <a:srgbClr val="C00000"/>
                </a:solidFill>
              </a:rPr>
              <a:t>REDSHIFT</a:t>
            </a:r>
            <a:r>
              <a:rPr lang="en-US" dirty="0" smtClean="0"/>
              <a:t>, </a:t>
            </a:r>
            <a:r>
              <a:rPr lang="en-US" dirty="0"/>
              <a:t>Hubble showed that other galaxies appeared to be accelerating away from the Milky Way. </a:t>
            </a:r>
            <a:r>
              <a:rPr lang="en-US" dirty="0" smtClean="0"/>
              <a:t>The </a:t>
            </a:r>
            <a:r>
              <a:rPr lang="en-US" dirty="0"/>
              <a:t>Universe </a:t>
            </a:r>
            <a:r>
              <a:rPr lang="en-US" dirty="0" smtClean="0"/>
              <a:t>is actually</a:t>
            </a:r>
            <a:r>
              <a:rPr lang="en-US" dirty="0"/>
              <a:t> </a:t>
            </a:r>
            <a:r>
              <a:rPr lang="en-US" i="1" dirty="0" smtClean="0"/>
              <a:t>expanding</a:t>
            </a:r>
            <a:r>
              <a:rPr lang="en-US" dirty="0"/>
              <a:t>...</a:t>
            </a:r>
          </a:p>
        </p:txBody>
      </p:sp>
      <p:pic>
        <p:nvPicPr>
          <p:cNvPr id="4" name="Picture 2" descr="Time v. Rate of Expans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5200" y="1219200"/>
            <a:ext cx="5638800" cy="5638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352800" y="457200"/>
            <a:ext cx="5355377" cy="646331"/>
          </a:xfrm>
          <a:prstGeom prst="rect">
            <a:avLst/>
          </a:prstGeom>
          <a:noFill/>
        </p:spPr>
        <p:txBody>
          <a:bodyPr wrap="none" rtlCol="0">
            <a:spAutoFit/>
          </a:bodyPr>
          <a:lstStyle/>
          <a:p>
            <a:r>
              <a:rPr lang="en-US" sz="3600" b="1" dirty="0" smtClean="0">
                <a:effectLst>
                  <a:outerShdw blurRad="38100" dist="38100" dir="2700000" algn="tl">
                    <a:srgbClr val="000000">
                      <a:alpha val="43137"/>
                    </a:srgbClr>
                  </a:outerShdw>
                </a:effectLst>
              </a:rPr>
              <a:t>THE EXPANDING UNIVERSE</a:t>
            </a:r>
            <a:endParaRPr lang="en-US"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894153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17912"/>
            <a:ext cx="7162800" cy="5632311"/>
          </a:xfrm>
          <a:prstGeom prst="rect">
            <a:avLst/>
          </a:prstGeom>
        </p:spPr>
        <p:txBody>
          <a:bodyPr wrap="square">
            <a:spAutoFit/>
          </a:bodyPr>
          <a:lstStyle/>
          <a:p>
            <a:r>
              <a:rPr lang="en-US" sz="2000" b="1" dirty="0" smtClean="0"/>
              <a:t>LET’s  SEE FOR OURSELVES HOW REDSHIFT WORKS:</a:t>
            </a:r>
            <a:r>
              <a:rPr lang="en-US" sz="2000" dirty="0" smtClean="0"/>
              <a:t/>
            </a:r>
            <a:br>
              <a:rPr lang="en-US" sz="2000" dirty="0" smtClean="0"/>
            </a:br>
            <a:r>
              <a:rPr lang="en-US" sz="2000" dirty="0" smtClean="0"/>
              <a:t>Cut the rubber band so it's no longer a loop. </a:t>
            </a:r>
            <a:br>
              <a:rPr lang="en-US" sz="2000" dirty="0" smtClean="0"/>
            </a:br>
            <a:r>
              <a:rPr lang="en-US" sz="2000" dirty="0" smtClean="0"/>
              <a:t/>
            </a:r>
            <a:br>
              <a:rPr lang="en-US" sz="2000" dirty="0" smtClean="0"/>
            </a:br>
            <a:endParaRPr lang="en-US" sz="2000" dirty="0" smtClean="0"/>
          </a:p>
          <a:p>
            <a:r>
              <a:rPr lang="en-US" sz="2000" dirty="0" smtClean="0"/>
              <a:t>Stretch the elastic and secure its ends to sturdy supports (chair rungs/pencils will work). </a:t>
            </a:r>
            <a:br>
              <a:rPr lang="en-US" sz="2000" dirty="0" smtClean="0"/>
            </a:br>
            <a:endParaRPr lang="en-US" sz="2000" dirty="0" smtClean="0"/>
          </a:p>
          <a:p>
            <a:r>
              <a:rPr lang="en-US" sz="2000" dirty="0" smtClean="0"/>
              <a:t>One </a:t>
            </a:r>
            <a:r>
              <a:rPr lang="en-US" sz="2000" dirty="0" err="1" smtClean="0"/>
              <a:t>one</a:t>
            </a:r>
            <a:r>
              <a:rPr lang="en-US" sz="2000" dirty="0" smtClean="0"/>
              <a:t> side, mark the elastic into 1 cm lengths. These marks will represent wave crests.</a:t>
            </a:r>
            <a:br>
              <a:rPr lang="en-US" sz="2000" dirty="0" smtClean="0"/>
            </a:br>
            <a:r>
              <a:rPr lang="en-US" sz="2000" dirty="0" smtClean="0"/>
              <a:t/>
            </a:r>
            <a:br>
              <a:rPr lang="en-US" sz="2000" dirty="0" smtClean="0"/>
            </a:br>
            <a:endParaRPr lang="en-US" sz="2000" dirty="0" smtClean="0"/>
          </a:p>
          <a:p>
            <a:r>
              <a:rPr lang="en-US" sz="2000" dirty="0" smtClean="0"/>
              <a:t>Mark a star in the center of the band. Notice how the wavelength marks are the same distance apart on both sides of the star. </a:t>
            </a:r>
            <a:br>
              <a:rPr lang="en-US" sz="2000" dirty="0" smtClean="0"/>
            </a:br>
            <a:endParaRPr lang="en-US" sz="2000" dirty="0" smtClean="0"/>
          </a:p>
          <a:p>
            <a:r>
              <a:rPr lang="en-US" sz="2000" dirty="0" smtClean="0"/>
              <a:t>Grasp the star or center mark and stretch it in the direction of one of the supports.</a:t>
            </a:r>
          </a:p>
          <a:p>
            <a:r>
              <a:rPr lang="en-US" sz="2000" dirty="0" smtClean="0"/>
              <a:t/>
            </a:r>
            <a:br>
              <a:rPr lang="en-US" sz="2000" dirty="0" smtClean="0"/>
            </a:br>
            <a:endParaRPr lang="en-US" sz="2000" dirty="0"/>
          </a:p>
        </p:txBody>
      </p:sp>
      <p:pic>
        <p:nvPicPr>
          <p:cNvPr id="4100" name="Picture 4" descr="http://kk.org/wp-content/archiveimages/rubber-band-s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47544" y="0"/>
            <a:ext cx="3496456" cy="16034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2479" y="6488668"/>
            <a:ext cx="9112771" cy="307777"/>
          </a:xfrm>
          <a:prstGeom prst="rect">
            <a:avLst/>
          </a:prstGeom>
        </p:spPr>
        <p:txBody>
          <a:bodyPr wrap="square">
            <a:spAutoFit/>
          </a:bodyPr>
          <a:lstStyle/>
          <a:p>
            <a:r>
              <a:rPr lang="en-US" sz="1400" dirty="0"/>
              <a:t>http://www.pbs.org/safarchive/4_class/45_pguides/pguide_501/4551_universe.html</a:t>
            </a:r>
          </a:p>
        </p:txBody>
      </p:sp>
      <p:pic>
        <p:nvPicPr>
          <p:cNvPr id="72706" name="Picture 2" descr="http://www.centeronbehavioralmedicine.com/web_pages_behavioral_medicine/2_Body%20Mind/2-4_Environmental%20Intolerances/Light/Background/wave_crest.gif"/>
          <p:cNvPicPr>
            <a:picLocks noChangeAspect="1" noChangeArrowheads="1"/>
          </p:cNvPicPr>
          <p:nvPr/>
        </p:nvPicPr>
        <p:blipFill>
          <a:blip r:embed="rId4" cstate="print"/>
          <a:srcRect/>
          <a:stretch>
            <a:fillRect/>
          </a:stretch>
        </p:blipFill>
        <p:spPr bwMode="auto">
          <a:xfrm>
            <a:off x="7077075" y="2590800"/>
            <a:ext cx="2066925" cy="1407906"/>
          </a:xfrm>
          <a:prstGeom prst="rect">
            <a:avLst/>
          </a:prstGeom>
          <a:noFill/>
        </p:spPr>
      </p:pic>
    </p:spTree>
    <p:extLst>
      <p:ext uri="{BB962C8B-B14F-4D97-AF65-F5344CB8AC3E}">
        <p14:creationId xmlns:p14="http://schemas.microsoft.com/office/powerpoint/2010/main" val="21971086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5715000" cy="5078313"/>
          </a:xfrm>
          <a:prstGeom prst="rect">
            <a:avLst/>
          </a:prstGeom>
        </p:spPr>
        <p:txBody>
          <a:bodyPr wrap="square">
            <a:spAutoFit/>
          </a:bodyPr>
          <a:lstStyle/>
          <a:p>
            <a:r>
              <a:rPr lang="en-US" sz="3600" b="1" dirty="0" smtClean="0"/>
              <a:t>QUESTIONS</a:t>
            </a:r>
          </a:p>
          <a:p>
            <a:r>
              <a:rPr lang="en-US" sz="2400" dirty="0"/>
              <a:t> </a:t>
            </a:r>
            <a:br>
              <a:rPr lang="en-US" sz="2400" dirty="0"/>
            </a:br>
            <a:r>
              <a:rPr lang="en-US" sz="2400" b="1" dirty="0"/>
              <a:t>What happens to the 1 cm markings? </a:t>
            </a:r>
            <a:endParaRPr lang="en-US" sz="2400" b="1" dirty="0" smtClean="0"/>
          </a:p>
          <a:p>
            <a:endParaRPr lang="en-US" sz="2400" b="1" dirty="0"/>
          </a:p>
          <a:p>
            <a:r>
              <a:rPr lang="en-US" sz="2400" b="1" dirty="0" smtClean="0"/>
              <a:t>What happens to the waveforms?</a:t>
            </a:r>
            <a:r>
              <a:rPr lang="en-US" sz="2400" b="1" dirty="0"/>
              <a:t/>
            </a:r>
            <a:br>
              <a:rPr lang="en-US" sz="2400" b="1" dirty="0"/>
            </a:br>
            <a:r>
              <a:rPr lang="en-US" sz="2400" b="1" dirty="0"/>
              <a:t/>
            </a:r>
            <a:br>
              <a:rPr lang="en-US" sz="2400" b="1" dirty="0"/>
            </a:br>
            <a:endParaRPr lang="en-US" sz="2400" b="1" dirty="0"/>
          </a:p>
          <a:p>
            <a:r>
              <a:rPr lang="en-US" sz="2400" b="1" dirty="0" smtClean="0"/>
              <a:t>Considering </a:t>
            </a:r>
            <a:r>
              <a:rPr lang="en-US" sz="2400" b="1" dirty="0"/>
              <a:t>that this model represents red shift, on which side of the star would the observer on Earth most likely be</a:t>
            </a:r>
            <a:r>
              <a:rPr lang="en-US" sz="2400" b="1" dirty="0" smtClean="0"/>
              <a:t>?</a:t>
            </a:r>
          </a:p>
          <a:p>
            <a:endParaRPr lang="en-US" sz="2400" b="1" dirty="0"/>
          </a:p>
          <a:p>
            <a:r>
              <a:rPr lang="en-US" sz="2400" b="1" dirty="0" smtClean="0"/>
              <a:t>What happens to the temperature as the wavelength increases?</a:t>
            </a:r>
            <a:endParaRPr lang="en-US" sz="2400" b="1" dirty="0"/>
          </a:p>
        </p:txBody>
      </p:sp>
    </p:spTree>
    <p:extLst>
      <p:ext uri="{BB962C8B-B14F-4D97-AF65-F5344CB8AC3E}">
        <p14:creationId xmlns:p14="http://schemas.microsoft.com/office/powerpoint/2010/main" val="27180901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charlesburrows.com/earth/animations.visuals/08SPACE/redshift.jpg"/>
          <p:cNvPicPr>
            <a:picLocks noChangeAspect="1" noChangeArrowheads="1"/>
          </p:cNvPicPr>
          <p:nvPr/>
        </p:nvPicPr>
        <p:blipFill>
          <a:blip r:embed="rId3" cstate="print"/>
          <a:srcRect/>
          <a:stretch>
            <a:fillRect/>
          </a:stretch>
        </p:blipFill>
        <p:spPr bwMode="auto">
          <a:xfrm>
            <a:off x="2819400" y="762000"/>
            <a:ext cx="6172200" cy="5184426"/>
          </a:xfrm>
          <a:prstGeom prst="rect">
            <a:avLst/>
          </a:prstGeom>
          <a:noFill/>
        </p:spPr>
      </p:pic>
      <p:sp>
        <p:nvSpPr>
          <p:cNvPr id="3" name="TextBox 2"/>
          <p:cNvSpPr txBox="1"/>
          <p:nvPr/>
        </p:nvSpPr>
        <p:spPr>
          <a:xfrm>
            <a:off x="0" y="1143000"/>
            <a:ext cx="2920287" cy="369332"/>
          </a:xfrm>
          <a:prstGeom prst="rect">
            <a:avLst/>
          </a:prstGeom>
          <a:noFill/>
        </p:spPr>
        <p:txBody>
          <a:bodyPr wrap="none" rtlCol="0">
            <a:spAutoFit/>
          </a:bodyPr>
          <a:lstStyle/>
          <a:p>
            <a:r>
              <a:rPr lang="en-US" b="1" dirty="0" smtClean="0"/>
              <a:t>What Na looks like in the lab</a:t>
            </a:r>
            <a:endParaRPr lang="en-US" b="1" dirty="0"/>
          </a:p>
        </p:txBody>
      </p:sp>
      <p:sp>
        <p:nvSpPr>
          <p:cNvPr id="4" name="TextBox 3"/>
          <p:cNvSpPr txBox="1"/>
          <p:nvPr/>
        </p:nvSpPr>
        <p:spPr>
          <a:xfrm>
            <a:off x="0" y="2362200"/>
            <a:ext cx="2819400" cy="646331"/>
          </a:xfrm>
          <a:prstGeom prst="rect">
            <a:avLst/>
          </a:prstGeom>
          <a:noFill/>
        </p:spPr>
        <p:txBody>
          <a:bodyPr wrap="square" rtlCol="0">
            <a:spAutoFit/>
          </a:bodyPr>
          <a:lstStyle/>
          <a:p>
            <a:r>
              <a:rPr lang="en-US" b="1" dirty="0" smtClean="0"/>
              <a:t>What Na looks like in a star moving away from you</a:t>
            </a:r>
            <a:endParaRPr lang="en-US" b="1" dirty="0"/>
          </a:p>
        </p:txBody>
      </p:sp>
      <p:sp>
        <p:nvSpPr>
          <p:cNvPr id="5" name="TextBox 4"/>
          <p:cNvSpPr txBox="1"/>
          <p:nvPr/>
        </p:nvSpPr>
        <p:spPr>
          <a:xfrm>
            <a:off x="0" y="3581400"/>
            <a:ext cx="2819400" cy="923330"/>
          </a:xfrm>
          <a:prstGeom prst="rect">
            <a:avLst/>
          </a:prstGeom>
          <a:noFill/>
        </p:spPr>
        <p:txBody>
          <a:bodyPr wrap="square" rtlCol="0">
            <a:spAutoFit/>
          </a:bodyPr>
          <a:lstStyle/>
          <a:p>
            <a:r>
              <a:rPr lang="en-US" b="1" dirty="0" smtClean="0"/>
              <a:t>What Na looks like in a star moving away from you at an even faster rate</a:t>
            </a:r>
            <a:endParaRPr lang="en-US"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classconnection.s3.amazonaws.com/255/flashcards/4013255/jpg/electromagneticspectrum-141B490BAC8727894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68" y="1524000"/>
            <a:ext cx="9117941" cy="40386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2652" y="457200"/>
            <a:ext cx="8901348" cy="400110"/>
          </a:xfrm>
          <a:prstGeom prst="rect">
            <a:avLst/>
          </a:prstGeom>
          <a:noFill/>
        </p:spPr>
        <p:txBody>
          <a:bodyPr wrap="none" rtlCol="0">
            <a:spAutoFit/>
          </a:bodyPr>
          <a:lstStyle/>
          <a:p>
            <a:r>
              <a:rPr lang="en-US" sz="2000" b="1" dirty="0" smtClean="0"/>
              <a:t>What happens to the wavelength as we shift toward the red end of the spectrum?</a:t>
            </a:r>
            <a:endParaRPr lang="en-US" sz="2000" b="1" dirty="0"/>
          </a:p>
        </p:txBody>
      </p:sp>
    </p:spTree>
    <p:extLst>
      <p:ext uri="{BB962C8B-B14F-4D97-AF65-F5344CB8AC3E}">
        <p14:creationId xmlns:p14="http://schemas.microsoft.com/office/powerpoint/2010/main" val="25615385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4.bp.blogspot.com/-puj6V2s7uAA/UgjOdVbFXhI/AAAAAAAAEhg/0Sqpqim3z4E/s1600/df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400" y="297181"/>
            <a:ext cx="6509864" cy="259841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nrumiano.free.fr/Annexes/spectre_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3232" y="3200400"/>
            <a:ext cx="6722032" cy="3361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75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317FE37-DD15-4393-9D57-A2D43F021CB0}" type="slidenum">
              <a:rPr lang="en-US" smtClean="0"/>
              <a:pPr>
                <a:defRPr/>
              </a:pPr>
              <a:t>17</a:t>
            </a:fld>
            <a:endParaRPr lang="en-US"/>
          </a:p>
        </p:txBody>
      </p:sp>
      <p:pic>
        <p:nvPicPr>
          <p:cNvPr id="3175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1295400"/>
            <a:ext cx="4662487" cy="313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TextBox 8"/>
          <p:cNvSpPr txBox="1">
            <a:spLocks noChangeArrowheads="1"/>
          </p:cNvSpPr>
          <p:nvPr/>
        </p:nvSpPr>
        <p:spPr bwMode="auto">
          <a:xfrm>
            <a:off x="2133600" y="4953000"/>
            <a:ext cx="4686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b="1"/>
              <a:t>Redshift</a:t>
            </a:r>
            <a:r>
              <a:rPr lang="en-US" altLang="en-US"/>
              <a:t> – evidence for expanding universe</a:t>
            </a:r>
          </a:p>
        </p:txBody>
      </p:sp>
    </p:spTree>
    <p:extLst>
      <p:ext uri="{BB962C8B-B14F-4D97-AF65-F5344CB8AC3E}">
        <p14:creationId xmlns:p14="http://schemas.microsoft.com/office/powerpoint/2010/main" val="19813111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encrypted-tbn2.gstatic.com/images?q=tbn:ANd9GcTIIYs02gLjvx_U9Ns5eSjBeVaMYo4eWClvburH87LZv1j3SjdYb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2362200"/>
            <a:ext cx="6048375" cy="2419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9472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840" y="45720"/>
            <a:ext cx="8610600" cy="3785652"/>
          </a:xfrm>
          <a:prstGeom prst="rect">
            <a:avLst/>
          </a:prstGeom>
        </p:spPr>
        <p:txBody>
          <a:bodyPr wrap="square">
            <a:spAutoFit/>
          </a:bodyPr>
          <a:lstStyle/>
          <a:p>
            <a:r>
              <a:rPr lang="en-US" sz="2400" b="1" dirty="0"/>
              <a:t>The Big Bang model was a natural outcome of Einstein's General Relativity as applied to a homogeneous universe. However, in 1917, the idea that the universe was expanding was thought to be absurd. </a:t>
            </a:r>
            <a:endParaRPr lang="en-US" sz="2400" b="1" dirty="0" smtClean="0"/>
          </a:p>
          <a:p>
            <a:endParaRPr lang="en-US" sz="2400" b="1" dirty="0"/>
          </a:p>
          <a:p>
            <a:r>
              <a:rPr lang="en-US" sz="2400" b="1" dirty="0" smtClean="0"/>
              <a:t>In </a:t>
            </a:r>
            <a:r>
              <a:rPr lang="en-US" sz="2400" b="1" dirty="0"/>
              <a:t>1929, Edwin Hubble announced that his observations of galaxies outside our own Milky Way showed that they were systematically moving away from us with a speed that was proportional to their distance from us. The more distant the galaxy, the faster it was receding from us.</a:t>
            </a:r>
          </a:p>
        </p:txBody>
      </p:sp>
      <p:pic>
        <p:nvPicPr>
          <p:cNvPr id="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3831372"/>
            <a:ext cx="3973785" cy="317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3374" y="3831371"/>
            <a:ext cx="3580625" cy="297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549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pacetelescope.org/static/archives/images/screen/heic0406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600" y="-509666"/>
            <a:ext cx="9372600" cy="9372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43000" y="533400"/>
            <a:ext cx="7162800" cy="1815882"/>
          </a:xfrm>
          <a:prstGeom prst="rect">
            <a:avLst/>
          </a:prstGeom>
          <a:noFill/>
        </p:spPr>
        <p:txBody>
          <a:bodyPr wrap="square" rtlCol="0">
            <a:spAutoFit/>
          </a:bodyPr>
          <a:lstStyle/>
          <a:p>
            <a:pPr algn="ctr"/>
            <a:r>
              <a:rPr lang="en-US" sz="4400" dirty="0" smtClean="0">
                <a:solidFill>
                  <a:srgbClr val="FFC000"/>
                </a:solidFill>
              </a:rPr>
              <a:t>It all started with a Big Bang!</a:t>
            </a:r>
          </a:p>
          <a:p>
            <a:pPr algn="ctr"/>
            <a:r>
              <a:rPr lang="en-US" sz="2400" b="1" dirty="0" smtClean="0">
                <a:solidFill>
                  <a:srgbClr val="FFC000"/>
                </a:solidFill>
              </a:rPr>
              <a:t>(Maybe more of a buzz than a bang)</a:t>
            </a:r>
          </a:p>
          <a:p>
            <a:pPr algn="ctr"/>
            <a:endParaRPr lang="en-US" sz="4400" dirty="0">
              <a:solidFill>
                <a:srgbClr val="FFC000"/>
              </a:solidFill>
            </a:endParaRPr>
          </a:p>
        </p:txBody>
      </p:sp>
      <p:pic>
        <p:nvPicPr>
          <p:cNvPr id="3" name="BBSnd5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381500" y="1739682"/>
            <a:ext cx="609600" cy="609600"/>
          </a:xfrm>
          <a:prstGeom prst="rect">
            <a:avLst/>
          </a:prstGeom>
        </p:spPr>
      </p:pic>
      <p:sp>
        <p:nvSpPr>
          <p:cNvPr id="6" name="Rectangle 5"/>
          <p:cNvSpPr/>
          <p:nvPr/>
        </p:nvSpPr>
        <p:spPr>
          <a:xfrm>
            <a:off x="2197933" y="6341477"/>
            <a:ext cx="5586334" cy="369332"/>
          </a:xfrm>
          <a:prstGeom prst="rect">
            <a:avLst/>
          </a:prstGeom>
        </p:spPr>
        <p:txBody>
          <a:bodyPr wrap="square">
            <a:spAutoFit/>
          </a:bodyPr>
          <a:lstStyle/>
          <a:p>
            <a:r>
              <a:rPr lang="en-US" dirty="0">
                <a:solidFill>
                  <a:srgbClr val="FFC000"/>
                </a:solidFill>
              </a:rPr>
              <a:t>http://faculty.washington.edu/jcramer/BBSound.html</a:t>
            </a:r>
          </a:p>
        </p:txBody>
      </p:sp>
    </p:spTree>
    <p:extLst>
      <p:ext uri="{BB962C8B-B14F-4D97-AF65-F5344CB8AC3E}">
        <p14:creationId xmlns:p14="http://schemas.microsoft.com/office/powerpoint/2010/main" val="16835055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00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pic>
        <p:nvPicPr>
          <p:cNvPr id="88067" name="Picture 3" descr="http://www.maplecityrubber.com/wp-content/themes/maple_city/images/balloon_green.png"/>
          <p:cNvPicPr>
            <a:picLocks noChangeAspect="1" noChangeArrowheads="1"/>
          </p:cNvPicPr>
          <p:nvPr/>
        </p:nvPicPr>
        <p:blipFill>
          <a:blip r:embed="rId3" cstate="print">
            <a:duotone>
              <a:schemeClr val="accent4">
                <a:shade val="45000"/>
                <a:satMod val="135000"/>
              </a:schemeClr>
              <a:prstClr val="white"/>
            </a:duotone>
          </a:blip>
          <a:srcRect/>
          <a:stretch>
            <a:fillRect/>
          </a:stretch>
        </p:blipFill>
        <p:spPr bwMode="auto">
          <a:xfrm>
            <a:off x="1828800" y="70362"/>
            <a:ext cx="5257800" cy="6830514"/>
          </a:xfrm>
          <a:prstGeom prst="rect">
            <a:avLst/>
          </a:prstGeom>
          <a:noFill/>
        </p:spPr>
      </p:pic>
      <p:sp>
        <p:nvSpPr>
          <p:cNvPr id="88065" name="Rectangle 1"/>
          <p:cNvSpPr>
            <a:spLocks noChangeArrowheads="1"/>
          </p:cNvSpPr>
          <p:nvPr/>
        </p:nvSpPr>
        <p:spPr bwMode="auto">
          <a:xfrm>
            <a:off x="0" y="13156"/>
            <a:ext cx="35266" cy="430887"/>
          </a:xfrm>
          <a:prstGeom prst="rect">
            <a:avLst/>
          </a:prstGeom>
          <a:no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152400" y="152400"/>
            <a:ext cx="8991600" cy="2862322"/>
          </a:xfrm>
          <a:prstGeom prst="rect">
            <a:avLst/>
          </a:prstGeom>
        </p:spPr>
        <p:txBody>
          <a:bodyPr wrap="square">
            <a:spAutoFit/>
          </a:bodyPr>
          <a:lstStyle/>
          <a:p>
            <a:r>
              <a:rPr lang="en-US" sz="2000" b="1" dirty="0" smtClean="0"/>
              <a:t>1. Inflate the balloon until it is approximately 10 cm across. Twist and fold over the mouth of the balloon. Have your partner secure it to keep it from deflating. Using the permanent marker, make 9 dots randomly across the balloon’s surface. Avoid making any marks near the part of the balloon where you blow it up. Label each dot with the letters A thru F. </a:t>
            </a:r>
          </a:p>
          <a:p>
            <a:r>
              <a:rPr lang="en-US" sz="2000" b="1" dirty="0" smtClean="0"/>
              <a:t> </a:t>
            </a:r>
          </a:p>
          <a:p>
            <a:r>
              <a:rPr lang="en-US" sz="2000" b="1" dirty="0" smtClean="0"/>
              <a:t>2. Using the string/ruler, measure the distance between point A and every other point (B thru F). Record this information in the row labeled ‘1st measurement’. See the table below for a model. </a:t>
            </a:r>
            <a:endParaRPr lang="en-US" sz="2000" b="1" dirty="0"/>
          </a:p>
        </p:txBody>
      </p:sp>
      <p:graphicFrame>
        <p:nvGraphicFramePr>
          <p:cNvPr id="6" name="Table 5"/>
          <p:cNvGraphicFramePr>
            <a:graphicFrameLocks noGrp="1"/>
          </p:cNvGraphicFramePr>
          <p:nvPr/>
        </p:nvGraphicFramePr>
        <p:xfrm>
          <a:off x="762000" y="3429000"/>
          <a:ext cx="7315198" cy="2794400"/>
        </p:xfrm>
        <a:graphic>
          <a:graphicData uri="http://schemas.openxmlformats.org/drawingml/2006/table">
            <a:tbl>
              <a:tblPr/>
              <a:tblGrid>
                <a:gridCol w="3604590"/>
                <a:gridCol w="530088"/>
                <a:gridCol w="795130"/>
                <a:gridCol w="795130"/>
                <a:gridCol w="795130"/>
                <a:gridCol w="795130"/>
              </a:tblGrid>
              <a:tr h="223121">
                <a:tc>
                  <a:txBody>
                    <a:bodyPr/>
                    <a:lstStyle/>
                    <a:p>
                      <a:pPr marL="0" marR="0" algn="ctr">
                        <a:spcBef>
                          <a:spcPts val="0"/>
                        </a:spcBef>
                        <a:spcAft>
                          <a:spcPts val="0"/>
                        </a:spcAft>
                      </a:pPr>
                      <a:r>
                        <a:rPr lang="en-US" sz="1800" b="1" kern="0" dirty="0">
                          <a:latin typeface="Calibri"/>
                          <a:ea typeface="Times New Roman"/>
                          <a:cs typeface="Times New Roman"/>
                        </a:rPr>
                        <a:t>Letter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a:latin typeface="Times New Roman"/>
                          <a:ea typeface="Times New Roman"/>
                          <a:cs typeface="Times New Roman"/>
                        </a:rPr>
                        <a:t>B</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a:latin typeface="Times New Roman"/>
                          <a:ea typeface="Times New Roman"/>
                          <a:cs typeface="Times New Roman"/>
                        </a:rPr>
                        <a:t>C</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a:latin typeface="Times New Roman"/>
                          <a:ea typeface="Times New Roman"/>
                          <a:cs typeface="Times New Roman"/>
                        </a:rPr>
                        <a:t>D</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smtClean="0">
                          <a:latin typeface="Times New Roman"/>
                          <a:ea typeface="Times New Roman"/>
                          <a:cs typeface="Times New Roman"/>
                        </a:rPr>
                        <a:t>E</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smtClean="0">
                          <a:latin typeface="Times New Roman"/>
                          <a:ea typeface="Times New Roman"/>
                          <a:cs typeface="Times New Roman"/>
                        </a:rPr>
                        <a:t>F</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1</a:t>
                      </a:r>
                      <a:r>
                        <a:rPr lang="en-US" sz="1800" b="1" baseline="30000" dirty="0">
                          <a:latin typeface="Times New Roman"/>
                          <a:ea typeface="Times New Roman"/>
                          <a:cs typeface="Times New Roman"/>
                        </a:rPr>
                        <a:t>st</a:t>
                      </a:r>
                      <a:r>
                        <a:rPr lang="en-US" sz="1800" b="1" dirty="0">
                          <a:latin typeface="Times New Roman"/>
                          <a:ea typeface="Times New Roman"/>
                          <a:cs typeface="Times New Roman"/>
                        </a:rPr>
                        <a:t> measurement </a:t>
                      </a:r>
                      <a:r>
                        <a:rPr lang="en-US" sz="1800" b="1" dirty="0" smtClean="0">
                          <a:latin typeface="Times New Roman"/>
                          <a:ea typeface="Times New Roman"/>
                          <a:cs typeface="Times New Roman"/>
                        </a:rPr>
                        <a:t>(cm</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10 yr. measurement </a:t>
                      </a:r>
                      <a:r>
                        <a:rPr lang="en-US" sz="1800" b="1" dirty="0" smtClean="0">
                          <a:latin typeface="Times New Roman"/>
                          <a:ea typeface="Times New Roman"/>
                          <a:cs typeface="Times New Roman"/>
                        </a:rPr>
                        <a:t>(cm</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Distance increase </a:t>
                      </a:r>
                      <a:r>
                        <a:rPr lang="en-US" sz="1800" b="1" dirty="0" smtClean="0">
                          <a:latin typeface="Times New Roman"/>
                          <a:ea typeface="Times New Roman"/>
                          <a:cs typeface="Times New Roman"/>
                        </a:rPr>
                        <a:t>(cm</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Rate of increase </a:t>
                      </a:r>
                      <a:r>
                        <a:rPr lang="en-US" sz="1800" b="1" dirty="0" smtClean="0">
                          <a:latin typeface="Times New Roman"/>
                          <a:ea typeface="Times New Roman"/>
                          <a:cs typeface="Times New Roman"/>
                        </a:rPr>
                        <a:t>(cm/yr</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pic>
        <p:nvPicPr>
          <p:cNvPr id="7" name="Picture 3" descr="http://www.maplecityrubber.com/wp-content/themes/maple_city/images/balloon_green.png"/>
          <p:cNvPicPr>
            <a:picLocks noChangeAspect="1" noChangeArrowheads="1"/>
          </p:cNvPicPr>
          <p:nvPr/>
        </p:nvPicPr>
        <p:blipFill>
          <a:blip r:embed="rId3" cstate="print">
            <a:duotone>
              <a:schemeClr val="accent4">
                <a:shade val="45000"/>
                <a:satMod val="135000"/>
              </a:schemeClr>
              <a:prstClr val="white"/>
            </a:duotone>
          </a:blip>
          <a:srcRect/>
          <a:stretch>
            <a:fillRect/>
          </a:stretch>
        </p:blipFill>
        <p:spPr bwMode="auto">
          <a:xfrm>
            <a:off x="1828800" y="70362"/>
            <a:ext cx="5257800" cy="6830514"/>
          </a:xfrm>
          <a:prstGeom prst="rect">
            <a:avLst/>
          </a:prstGeom>
          <a:noFill/>
        </p:spPr>
      </p:pic>
      <p:sp>
        <p:nvSpPr>
          <p:cNvPr id="3" name="Rectangle 2"/>
          <p:cNvSpPr/>
          <p:nvPr/>
        </p:nvSpPr>
        <p:spPr>
          <a:xfrm>
            <a:off x="152400" y="228600"/>
            <a:ext cx="8991600" cy="2554545"/>
          </a:xfrm>
          <a:prstGeom prst="rect">
            <a:avLst/>
          </a:prstGeom>
        </p:spPr>
        <p:txBody>
          <a:bodyPr wrap="square">
            <a:spAutoFit/>
          </a:bodyPr>
          <a:lstStyle/>
          <a:p>
            <a:r>
              <a:rPr lang="en-US" sz="2000" b="1" dirty="0" smtClean="0"/>
              <a:t>3. Carefully inflate the balloon until it has a diameter twice as large as the first. Secure </a:t>
            </a:r>
          </a:p>
          <a:p>
            <a:r>
              <a:rPr lang="en-US" sz="2000" b="1" dirty="0" smtClean="0"/>
              <a:t>the balloon to prevent it from deflating. Once again, use the string to measure the distance between point A and every other point. Record this information in your table under ‘10 yr. Measurement’.  </a:t>
            </a:r>
          </a:p>
          <a:p>
            <a:r>
              <a:rPr lang="en-US" sz="2000" b="1" dirty="0" smtClean="0"/>
              <a:t> </a:t>
            </a:r>
          </a:p>
          <a:p>
            <a:r>
              <a:rPr lang="en-US" sz="2000" b="1" dirty="0" smtClean="0"/>
              <a:t>4. Using the data from your table, calculate the difference between the 1st and 10 yr. measurements for all points, and enter the answer under ‘Distance increase’. </a:t>
            </a:r>
            <a:endParaRPr lang="en-US" sz="2000" b="1" dirty="0"/>
          </a:p>
        </p:txBody>
      </p:sp>
      <p:graphicFrame>
        <p:nvGraphicFramePr>
          <p:cNvPr id="4" name="Table 3"/>
          <p:cNvGraphicFramePr>
            <a:graphicFrameLocks noGrp="1"/>
          </p:cNvGraphicFramePr>
          <p:nvPr/>
        </p:nvGraphicFramePr>
        <p:xfrm>
          <a:off x="914400" y="2743199"/>
          <a:ext cx="7315198" cy="2895602"/>
        </p:xfrm>
        <a:graphic>
          <a:graphicData uri="http://schemas.openxmlformats.org/drawingml/2006/table">
            <a:tbl>
              <a:tblPr/>
              <a:tblGrid>
                <a:gridCol w="3604590"/>
                <a:gridCol w="530088"/>
                <a:gridCol w="795130"/>
                <a:gridCol w="795130"/>
                <a:gridCol w="795130"/>
                <a:gridCol w="795130"/>
              </a:tblGrid>
              <a:tr h="375522">
                <a:tc>
                  <a:txBody>
                    <a:bodyPr/>
                    <a:lstStyle/>
                    <a:p>
                      <a:pPr marL="0" marR="0" algn="ctr">
                        <a:spcBef>
                          <a:spcPts val="0"/>
                        </a:spcBef>
                        <a:spcAft>
                          <a:spcPts val="0"/>
                        </a:spcAft>
                      </a:pPr>
                      <a:r>
                        <a:rPr lang="en-US" sz="1800" b="1" kern="0" dirty="0">
                          <a:latin typeface="Calibri"/>
                          <a:ea typeface="Times New Roman"/>
                          <a:cs typeface="Times New Roman"/>
                        </a:rPr>
                        <a:t>Letter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a:latin typeface="Times New Roman"/>
                          <a:ea typeface="Times New Roman"/>
                          <a:cs typeface="Times New Roman"/>
                        </a:rPr>
                        <a:t>B</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a:latin typeface="Times New Roman"/>
                          <a:ea typeface="Times New Roman"/>
                          <a:cs typeface="Times New Roman"/>
                        </a:rPr>
                        <a:t>C</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a:latin typeface="Times New Roman"/>
                          <a:ea typeface="Times New Roman"/>
                          <a:cs typeface="Times New Roman"/>
                        </a:rPr>
                        <a:t>D</a:t>
                      </a: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smtClean="0">
                          <a:latin typeface="Times New Roman"/>
                          <a:ea typeface="Times New Roman"/>
                          <a:cs typeface="Times New Roman"/>
                        </a:rPr>
                        <a:t>E</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dirty="0" smtClean="0">
                          <a:latin typeface="Times New Roman"/>
                          <a:ea typeface="Times New Roman"/>
                          <a:cs typeface="Times New Roman"/>
                        </a:rPr>
                        <a:t>F</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1</a:t>
                      </a:r>
                      <a:r>
                        <a:rPr lang="en-US" sz="1800" b="1" baseline="30000" dirty="0">
                          <a:latin typeface="Times New Roman"/>
                          <a:ea typeface="Times New Roman"/>
                          <a:cs typeface="Times New Roman"/>
                        </a:rPr>
                        <a:t>st</a:t>
                      </a:r>
                      <a:r>
                        <a:rPr lang="en-US" sz="1800" b="1" dirty="0">
                          <a:latin typeface="Times New Roman"/>
                          <a:ea typeface="Times New Roman"/>
                          <a:cs typeface="Times New Roman"/>
                        </a:rPr>
                        <a:t> measurement </a:t>
                      </a:r>
                      <a:r>
                        <a:rPr lang="en-US" sz="1800" b="1" dirty="0" smtClean="0">
                          <a:latin typeface="Times New Roman"/>
                          <a:ea typeface="Times New Roman"/>
                          <a:cs typeface="Times New Roman"/>
                        </a:rPr>
                        <a:t>(cm</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10 yr. measurement </a:t>
                      </a:r>
                      <a:r>
                        <a:rPr lang="en-US" sz="1800" b="1" dirty="0" smtClean="0">
                          <a:latin typeface="Times New Roman"/>
                          <a:ea typeface="Times New Roman"/>
                          <a:cs typeface="Times New Roman"/>
                        </a:rPr>
                        <a:t>(cm</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Distance increase </a:t>
                      </a:r>
                      <a:r>
                        <a:rPr lang="en-US" sz="1800" b="1" dirty="0" smtClean="0">
                          <a:latin typeface="Times New Roman"/>
                          <a:ea typeface="Times New Roman"/>
                          <a:cs typeface="Times New Roman"/>
                        </a:rPr>
                        <a:t>(cm</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020">
                <a:tc>
                  <a:txBody>
                    <a:bodyPr/>
                    <a:lstStyle/>
                    <a:p>
                      <a:pPr marL="0" marR="0" algn="ctr">
                        <a:spcBef>
                          <a:spcPts val="0"/>
                        </a:spcBef>
                        <a:spcAft>
                          <a:spcPts val="0"/>
                        </a:spcAft>
                      </a:pPr>
                      <a:r>
                        <a:rPr lang="en-US" sz="1800" b="1" dirty="0">
                          <a:latin typeface="Times New Roman"/>
                          <a:ea typeface="Times New Roman"/>
                          <a:cs typeface="Times New Roman"/>
                        </a:rPr>
                        <a:t>Rate of increase </a:t>
                      </a:r>
                      <a:r>
                        <a:rPr lang="en-US" sz="1800" b="1" dirty="0" smtClean="0">
                          <a:latin typeface="Times New Roman"/>
                          <a:ea typeface="Times New Roman"/>
                          <a:cs typeface="Times New Roman"/>
                        </a:rPr>
                        <a:t>(cm/yr</a:t>
                      </a:r>
                      <a:r>
                        <a:rPr lang="en-US" sz="1800" b="1" dirty="0">
                          <a:latin typeface="Times New Roman"/>
                          <a:ea typeface="Times New Roman"/>
                          <a:cs typeface="Times New Roman"/>
                        </a:rPr>
                        <a:t>)</a:t>
                      </a: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8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304800" y="6248400"/>
            <a:ext cx="8625246" cy="369332"/>
          </a:xfrm>
          <a:prstGeom prst="rect">
            <a:avLst/>
          </a:prstGeom>
          <a:noFill/>
        </p:spPr>
        <p:txBody>
          <a:bodyPr wrap="none" rtlCol="0">
            <a:spAutoFit/>
          </a:bodyPr>
          <a:lstStyle/>
          <a:p>
            <a:r>
              <a:rPr lang="en-US" dirty="0" smtClean="0"/>
              <a:t>*An extension, given more time, PREDICT where the dots will be after 20 years of inflation</a:t>
            </a:r>
            <a:endParaRPr lang="en-US" dirty="0"/>
          </a:p>
        </p:txBody>
      </p:sp>
      <p:sp>
        <p:nvSpPr>
          <p:cNvPr id="6" name="TextBox 5"/>
          <p:cNvSpPr txBox="1"/>
          <p:nvPr/>
        </p:nvSpPr>
        <p:spPr>
          <a:xfrm>
            <a:off x="304800" y="5747266"/>
            <a:ext cx="8839200" cy="369332"/>
          </a:xfrm>
          <a:prstGeom prst="rect">
            <a:avLst/>
          </a:prstGeom>
          <a:noFill/>
        </p:spPr>
        <p:txBody>
          <a:bodyPr wrap="square" rtlCol="0">
            <a:spAutoFit/>
          </a:bodyPr>
          <a:lstStyle/>
          <a:p>
            <a:r>
              <a:rPr lang="en-US" b="1" dirty="0" smtClean="0"/>
              <a:t>What would happen to the wavelength of light released from your dots as space expands?</a:t>
            </a:r>
            <a:endParaRPr lang="en-US"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graph of recession velocity as function of distance &#10;for distant galaxi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8038" y="374073"/>
            <a:ext cx="7136352" cy="4419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963719" y="5001536"/>
            <a:ext cx="5424990" cy="1569660"/>
          </a:xfrm>
          <a:prstGeom prst="rect">
            <a:avLst/>
          </a:prstGeom>
          <a:noFill/>
        </p:spPr>
        <p:txBody>
          <a:bodyPr wrap="square" rtlCol="0">
            <a:spAutoFit/>
          </a:bodyPr>
          <a:lstStyle/>
          <a:p>
            <a:r>
              <a:rPr lang="en-US" sz="2000" b="1" dirty="0" smtClean="0"/>
              <a:t>Hubble constant  ~68km/sec/</a:t>
            </a:r>
            <a:r>
              <a:rPr lang="en-US" sz="2000" b="1" dirty="0" err="1" smtClean="0"/>
              <a:t>megaparsec</a:t>
            </a:r>
            <a:endParaRPr lang="en-US" sz="2000" b="1" dirty="0" smtClean="0"/>
          </a:p>
          <a:p>
            <a:r>
              <a:rPr lang="en-US" sz="2000" b="1" dirty="0" smtClean="0"/>
              <a:t>		~42miles/sec/</a:t>
            </a:r>
            <a:r>
              <a:rPr lang="en-US" sz="2000" b="1" dirty="0" err="1" smtClean="0"/>
              <a:t>megaparsec</a:t>
            </a:r>
            <a:endParaRPr lang="en-US" sz="2000" b="1" dirty="0" smtClean="0"/>
          </a:p>
          <a:p>
            <a:endParaRPr lang="en-US" sz="2000" b="1" dirty="0"/>
          </a:p>
          <a:p>
            <a:endParaRPr lang="en-US" dirty="0" smtClean="0"/>
          </a:p>
          <a:p>
            <a:r>
              <a:rPr lang="en-US" dirty="0" smtClean="0"/>
              <a:t>	1 </a:t>
            </a:r>
            <a:r>
              <a:rPr lang="en-US" dirty="0" err="1" smtClean="0"/>
              <a:t>megaparsec</a:t>
            </a:r>
            <a:r>
              <a:rPr lang="en-US" dirty="0" smtClean="0"/>
              <a:t> = 3.3 million light years </a:t>
            </a:r>
            <a:endParaRPr lang="en-US" dirty="0"/>
          </a:p>
        </p:txBody>
      </p:sp>
      <p:sp>
        <p:nvSpPr>
          <p:cNvPr id="3" name="TextBox 2"/>
          <p:cNvSpPr txBox="1"/>
          <p:nvPr/>
        </p:nvSpPr>
        <p:spPr>
          <a:xfrm>
            <a:off x="5119255" y="4114800"/>
            <a:ext cx="1542153" cy="369332"/>
          </a:xfrm>
          <a:prstGeom prst="rect">
            <a:avLst/>
          </a:prstGeom>
          <a:noFill/>
        </p:spPr>
        <p:txBody>
          <a:bodyPr wrap="none" rtlCol="0">
            <a:spAutoFit/>
          </a:bodyPr>
          <a:lstStyle/>
          <a:p>
            <a:r>
              <a:rPr lang="en-US" dirty="0" smtClean="0"/>
              <a:t>(</a:t>
            </a:r>
            <a:r>
              <a:rPr lang="en-US" dirty="0" err="1" smtClean="0"/>
              <a:t>megaparsecs</a:t>
            </a:r>
            <a:r>
              <a:rPr lang="en-US" dirty="0" smtClean="0"/>
              <a:t>)</a:t>
            </a:r>
            <a:endParaRPr lang="en-US" dirty="0"/>
          </a:p>
        </p:txBody>
      </p:sp>
      <p:sp>
        <p:nvSpPr>
          <p:cNvPr id="4" name="TextBox 3"/>
          <p:cNvSpPr txBox="1"/>
          <p:nvPr/>
        </p:nvSpPr>
        <p:spPr>
          <a:xfrm>
            <a:off x="1536359" y="2170791"/>
            <a:ext cx="648319" cy="369332"/>
          </a:xfrm>
          <a:prstGeom prst="rect">
            <a:avLst/>
          </a:prstGeom>
          <a:noFill/>
        </p:spPr>
        <p:txBody>
          <a:bodyPr wrap="none" rtlCol="0">
            <a:spAutoFit/>
          </a:bodyPr>
          <a:lstStyle/>
          <a:p>
            <a:r>
              <a:rPr lang="en-US" dirty="0"/>
              <a:t>k</a:t>
            </a:r>
            <a:r>
              <a:rPr lang="en-US" dirty="0" smtClean="0"/>
              <a:t>m/s</a:t>
            </a:r>
            <a:endParaRPr lang="en-US" dirty="0"/>
          </a:p>
        </p:txBody>
      </p:sp>
    </p:spTree>
    <p:extLst>
      <p:ext uri="{BB962C8B-B14F-4D97-AF65-F5344CB8AC3E}">
        <p14:creationId xmlns:p14="http://schemas.microsoft.com/office/powerpoint/2010/main" val="20654166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345" t="13934" r="41127" b="8959"/>
          <a:stretch/>
        </p:blipFill>
        <p:spPr bwMode="auto">
          <a:xfrm>
            <a:off x="1157990" y="255504"/>
            <a:ext cx="6629400" cy="6602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5562600" y="31230"/>
            <a:ext cx="2667000" cy="1066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857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Decoupling of Mat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914400"/>
            <a:ext cx="7653272" cy="304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69190" y="3962400"/>
            <a:ext cx="8991600" cy="2677656"/>
          </a:xfrm>
          <a:prstGeom prst="rect">
            <a:avLst/>
          </a:prstGeom>
        </p:spPr>
        <p:txBody>
          <a:bodyPr wrap="square">
            <a:spAutoFit/>
          </a:bodyPr>
          <a:lstStyle/>
          <a:p>
            <a:r>
              <a:rPr lang="en-US" sz="2400" b="1" dirty="0"/>
              <a:t>During the first 380,000 years after the Big Bang, the universe was so hot that all matter existed </a:t>
            </a:r>
            <a:r>
              <a:rPr lang="en-US" sz="2400" b="1" dirty="0" smtClean="0"/>
              <a:t>as plasma. </a:t>
            </a:r>
            <a:r>
              <a:rPr lang="en-US" sz="2400" b="1" dirty="0"/>
              <a:t>During this time, photons could not travel undisturbed through the plasma because they interacted constantly with the charged electrons </a:t>
            </a:r>
            <a:r>
              <a:rPr lang="en-US" sz="2400" b="1" dirty="0" smtClean="0"/>
              <a:t>and baryons, </a:t>
            </a:r>
            <a:r>
              <a:rPr lang="en-US" sz="2400" b="1" dirty="0"/>
              <a:t>in a phenomenon known as Thompson Scattering. As a result, the universe was </a:t>
            </a:r>
            <a:r>
              <a:rPr lang="en-US" sz="2400" b="1" i="1" dirty="0" smtClean="0"/>
              <a:t>opaque</a:t>
            </a:r>
            <a:r>
              <a:rPr lang="en-US" sz="2400" b="1" dirty="0" smtClean="0"/>
              <a:t>.</a:t>
            </a:r>
          </a:p>
          <a:p>
            <a:endParaRPr lang="en-US" sz="2400" dirty="0" smtClean="0"/>
          </a:p>
          <a:p>
            <a:r>
              <a:rPr lang="en-US" sz="2400" dirty="0" smtClean="0">
                <a:solidFill>
                  <a:schemeClr val="accent2">
                    <a:lumMod val="75000"/>
                  </a:schemeClr>
                </a:solidFill>
                <a:effectLst>
                  <a:outerShdw blurRad="38100" dist="38100" dir="2700000" algn="tl">
                    <a:srgbClr val="000000">
                      <a:alpha val="43137"/>
                    </a:srgbClr>
                  </a:outerShdw>
                </a:effectLst>
              </a:rPr>
              <a:t>After this dark period, light emerges…</a:t>
            </a:r>
            <a:endParaRPr lang="en-US" sz="2400" dirty="0">
              <a:solidFill>
                <a:schemeClr val="accent2">
                  <a:lumMod val="75000"/>
                </a:schemeClr>
              </a:solidFill>
              <a:effectLst>
                <a:outerShdw blurRad="38100" dist="38100" dir="2700000" algn="tl">
                  <a:srgbClr val="000000">
                    <a:alpha val="43137"/>
                  </a:srgbClr>
                </a:outerShdw>
              </a:effectLst>
            </a:endParaRPr>
          </a:p>
        </p:txBody>
      </p:sp>
      <p:sp>
        <p:nvSpPr>
          <p:cNvPr id="4" name="TextBox 3"/>
          <p:cNvSpPr txBox="1"/>
          <p:nvPr/>
        </p:nvSpPr>
        <p:spPr>
          <a:xfrm>
            <a:off x="1143000" y="228600"/>
            <a:ext cx="7043980" cy="646331"/>
          </a:xfrm>
          <a:prstGeom prst="rect">
            <a:avLst/>
          </a:prstGeom>
          <a:noFill/>
        </p:spPr>
        <p:txBody>
          <a:bodyPr wrap="none" rtlCol="0">
            <a:spAutoFit/>
          </a:bodyPr>
          <a:lstStyle/>
          <a:p>
            <a:r>
              <a:rPr lang="en-US" sz="3600" dirty="0" smtClean="0">
                <a:effectLst>
                  <a:outerShdw blurRad="38100" dist="38100" dir="2700000" algn="tl">
                    <a:srgbClr val="000000">
                      <a:alpha val="43137"/>
                    </a:srgbClr>
                  </a:outerShdw>
                </a:effectLst>
              </a:rPr>
              <a:t>COSMIC MICROWAVE BACKGROUND</a:t>
            </a:r>
            <a:endParaRPr lang="en-US"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136752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417290" y="159350"/>
            <a:ext cx="6309420" cy="13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rgbClr val="FFFFFF"/>
                </a:solidFill>
                <a:effectLst/>
                <a:latin typeface="Verdana" pitchFamily="34" charset="0"/>
                <a:cs typeface="Arial" pitchFamily="34" charset="0"/>
              </a:rPr>
              <a:t>Arno Penzias and Robert Wilson with the Horn Antenna used to discover the Cosmic Microwave Background.</a:t>
            </a:r>
          </a:p>
        </p:txBody>
      </p:sp>
      <p:pic>
        <p:nvPicPr>
          <p:cNvPr id="2050" name="Picture 2" descr="Arno Penzias and Robert Wils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5363" y="-211880"/>
            <a:ext cx="4764437" cy="374802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2400" y="4075331"/>
            <a:ext cx="8610600" cy="2554545"/>
          </a:xfrm>
          <a:prstGeom prst="rect">
            <a:avLst/>
          </a:prstGeom>
        </p:spPr>
        <p:txBody>
          <a:bodyPr wrap="square">
            <a:spAutoFit/>
          </a:bodyPr>
          <a:lstStyle/>
          <a:p>
            <a:r>
              <a:rPr lang="en-US" sz="2000" b="1" dirty="0"/>
              <a:t>Accidental Discovery</a:t>
            </a:r>
          </a:p>
          <a:p>
            <a:r>
              <a:rPr lang="en-US" sz="2000" dirty="0"/>
              <a:t>In 1964, Bell Laboratory scientists Arno Penzias and Robert Wilson were trying to detect sources of radiation that might potentially harm satellites. Their data, however, showed background noise from a microwave signal corresponding to a temperature of approximately 2.7 K that appeared to be emitted from every direction. This apparent aberration was recognized by scientists at Princeton as remnant radiation from the earliest observable moment in the evolution of the universe, now called the Cosmic Microwave Background.</a:t>
            </a:r>
          </a:p>
        </p:txBody>
      </p:sp>
      <p:sp>
        <p:nvSpPr>
          <p:cNvPr id="4" name="Rectangle 3"/>
          <p:cNvSpPr/>
          <p:nvPr/>
        </p:nvSpPr>
        <p:spPr>
          <a:xfrm>
            <a:off x="76200" y="3429000"/>
            <a:ext cx="9067800" cy="646331"/>
          </a:xfrm>
          <a:prstGeom prst="rect">
            <a:avLst/>
          </a:prstGeom>
          <a:solidFill>
            <a:schemeClr val="bg1">
              <a:lumMod val="85000"/>
            </a:schemeClr>
          </a:solidFill>
        </p:spPr>
        <p:txBody>
          <a:bodyPr wrap="square">
            <a:spAutoFit/>
          </a:bodyPr>
          <a:lstStyle/>
          <a:p>
            <a:r>
              <a:rPr lang="en-US" i="1" dirty="0"/>
              <a:t>Arno Penzias and Robert Wilson with the Horn Antenna used to discover the Cosmic Microwave Background.</a:t>
            </a:r>
            <a:endParaRPr lang="en-US" dirty="0"/>
          </a:p>
        </p:txBody>
      </p:sp>
      <p:sp>
        <p:nvSpPr>
          <p:cNvPr id="5" name="AutoShape 2" descr="data:image/jpeg;base64,/9j/4AAQSkZJRgABAQAAAQABAAD/2wCEAAkGBxQTEhUUExQUFhUXFxcXFxgXGBwYGBwYFxUXFxcXGhgYHCggGBwlHBUUITEhJSkrLi4uFx8zODMsNygtLisBCgoKDg0OFxAQGiwcHBwsLCwsLCwsLCwsLCwsLCwsLCwsLCwsLCwsLCwsLCwsLCwsLCwsLCwsLCwsLCwsLCwsLP/AABEIALgBEgMBIgACEQEDEQH/xAAcAAABBQEBAQAAAAAAAAAAAAADAAECBAUGBwj/xAA/EAABAwEGAwUGBAQFBQEAAAABAAIRAwQSITFBUQVhcQYTIoGRMqGxwdHwFEJi4QcjUpIVcsLS8RYzgqKyU//EABgBAQEBAQEAAAAAAAAAAAAAAAABAgME/8QAIBEBAQEBAAMAAwEBAQAAAAAAAAERAhIhMQMTUUFxYf/aAAwDAQACEQMRAD8A6skAY+5JtfdRLSmMhctdcLveYHRM8yolItKyqNR9wTMqNRj3AHADInYaoVuiPESOQKo1rZeiSY2nBb4/F5f8Y7/Ji3V4dSJkmd0Y2ell8SVjOtzW4g+Sr/4lOXvXb9HDl+yt5nCqJyE9CUjwtgMtbBWMy37GDuFoWTjQyfjz1/dc+vwZ89tT8iw/hzU7bCNlepPDheaQQiASuGNs42Eawqtbh7JnIjULYqUlXdZ72YwCzYsY76Dnn2ySJgkDAHPJHo8L1cZ8ojotZtOBkkFMxbVJliGoHniisszQrACn1CsRW7kQg9x5q8eie7yQU22bkpCyq0WnZMSeaoGaYCg+n0UqjCUHutCSgl3YQbW2B4WyeSK1hU6VEygBZKbyPE0DzlWe4JVk3RmofiOSuJoRsyg6iIRbx0UXOKigCmk6zgp++PNSdKoqVLO0ZDFDe0IlWUFzSgj5hJRupKjbp1SE7nE6I11Ep01TQadn6KdSiBiT5c0SuYwGJ9UqNmvENiXE4Gd+Sm/5F/8Aa5DtHablQNdgYk7QThHouftPEdivQ+2f8P8Avz3ja9x7WABpbLSRJkmZbtkYAXlFp4DVa4io5vhJBIcC2RpJzzGQ6wvTz14844dTbqzaeJsaBfeQ58BoHPAEnQGDpoq34xwuzPiEjCcJIxj7KnXpNMBwbLA1ocJxAGGRg5n1T1KgB/qgaZclJ57d+NXw8ZJ9WaNqOGfmFoUrR57rK/FbjHmhttM4fP6rpuOXXp0PD+Lmk+QCW/mbv02K7ahVD2hzTLTkQvL6ZIExebuOm4MrW4D2g7h10yWOx5dW8401wXPvny9z6vHbvg3dKE1N4IDgZBxHQqZzzXmd0YQzT5qyACk6mooDacI4aEMjkpRHJA5IGii52wSvE5AdUWEALpKe5zU3fcJrsoICmk2i3UlTDApNYrELu2hRFMJEc07Qqgb7MNQodyNkfqUzo3RQm0k/d7wnI5pp2lQRDBspCzhPf5BIOKCJoAIFRjeSskE4z6oD6HRPQqFzeSSsfhxsElrRZaJzTueMg7HM/Tqg2m0kCA3HfYfVNZqZIyuj3nmeazutfFhjR6+vqszj3awWEgMYH1nA3ZPhbpeO+E4LWbAC5kdkG1LS602h7qhvG4zJjWyboMYuMHot85GLtc9YrRxK03qz6tR1MyQxgHiO0tlzWec/FYnErS5tUNr0303YReYWCNI0iV7JTaAAAAAMABgB0AWH214c2vZKktlzBeZGd4aDrkVf2XU8Xl1pr7OMTuq7axGWqzw06evJXLK2NQu2uV9LbGl2By5KzSsmGE88NvvNKyVoGnMYfNXO+B8JHigYYEeqjj11SYy6fyzscDPTEb4qYoExDXQfF4XAAdBPqMiitoG/iwkQBjDh6zI+8k9n4cxniF4TiYJAn5Zq8s89NPhXF6tAQJczO64jDeMfgV1/D+Isq/pJ0dl6rh6NmDnYA46YwfXCV1HBeFFgl0b4zIW+vx89fXqnVxvuouGMeeY9QoGVfsmAjTNXadjY4Yj0wP0XHr8P8anf9YQaUSQM4Ws7g5zYQev1CzLVZnM9ppHOMPXJcbxZ9allC72TgmlSa7r1zSwWVQpOnLdFhKMNkAmTyVBSAEOdlMBM5qBTqh3lNoB3TmOamiuTJT3TgpvjmJywlOWkazCuiN0qTaSk50KDau6mq1aNgo3QTUxjEc1D8Gy8A0h24iIHVUbydtctxBjoVfSLTrZdfdLWwMILffioVDSjJ06REfBVHEE4581HRA5cNvekh959wkqJU2gbDkFJ79P+FXaTnI8jJHXZTYZ3VBA0ZfBHafRDaFIAqCUI1ltLW+0wOz1g480CVGQk9I8V7R2UULVXbdusa8wM4a4+DE55j3rKpiCQ73ffRdP/ABNYXWsjIBtM9cP3PouVa3Ennj13Xonxz6jRoaemOP3otqz2VsXSfFnpnGBH3usKyM11WxZ6swMPvqmPP1GnZ2YC68mBiDmD9ORVikw7489fcqtKpre9Eem+YXTmQ451tcKbDhqZwXcWCy6vkD0w2XOdnqQaBUcJjLfqunpVyAL4API4eStrs0KdNgiBEqzTc3FZJrkTEHlKr07ZiS4OYOe+MjDCOcoOhFYaEJ60ObB1+8QcD5hYVm4oHSGlpgxgZ+CuC0CMCFMEX8JvExAO7cj1YcuoJ6BZluslSmYcOh08lssryRnCt3w4XHRB0IwIXPr8UvxqdOPk7pjUWvxPhAzpTj+XPyB+qxjIMR9fNcOpefrpLKm0+SRbOvqoxKQ6rKpsp/ZUmMUe8hRNUnIwpgOQ1Re4IV2FFzjyRUikYGpTwoFmygdzlHpCe6l3RhUV6gJ19E7WmMZVkQI13U3BAIUuqZFv8klRg36TahcO+JOd1ry0+ggrRo2kn2ab/MXf/paQsel53rj8JU6tga6ARlkZMrXtFGnWfq0DzlTNUakDzCuCwNnL3lR/w9gMhvqSdZU9iqKrcPEOX/CLdSdYW44ET/SSPeCpCg0aH1P1TKPNf4m0otDDvSHue76rjGDmvTP4n8Ob+HZVEzTfddiT4X4a/qDfVeYU3Lvx8Y6i7RBy81do6FVKfNHa6MAusjn460qVXbBaFgpF7gNJWXZhMBdRwsXRll81q3FzHR2d2LR+Vvy0V78V5rIouzO6HUtB0z6rA3KFqGmPLVGbbBkSQdBouebbQ4YGD7/3UfxDs4DhvKaY3rScbzYBjFw+B3UaFqgw5pJ3iQekZeixrPUkeE55gzErVp1SBiAcj026KjWs9pvCYIHvw6hXe9OGZ69FjstsgYEaftzRaLsQ4QM+fOERsUrU2SDgOeR9VkdqLTTpNDw4OM+IAgvDf6iBmBljyxGq4jxKm+KT2wXGMScRyIy6rz/tTYfwNX+S9wp1WOwJmPyuHwUsl+rHVUrTTqNDmvEb69EYMHVeT2e0uZ7D3N8494Xb9l+JU6n8qt4ao3MXsBGsXo2ic4XDv8Vnx0nX9dE4NwAEbkn7hQcxWf8ADmcz959Uhw9sn2oMa7LnlaVXA6H781MAwJPVWhYGDHxf3FQdYGbu/uP1UymgjonMKTuGsP8AUY3efqou4VTOh/uP1TxppNCd9O8M1Klw1jcBeyIzJzzzKDV4Qw4eMf5Xub7wVPGmiU7MAZlEeeaAeA03GXGphp3j48xOKA/s/SEwXCZ1O3PLyTKvoYxsUlWHB2/q9XJK+NPTZNbaIVhlIkTeaNYL2j3SqLmTsnp0odMldfTC643cCCPf5qrUNS9IIDUR7ZN44k6nP90gwqWLLiZcE2GgSIw0UmskSmCpxSwMr0X0XjwvaRzGxHMGD5LwS22J1Gq6m8Q5ji084MSOREHzX0QKa87/AIqcD9i1MGXgqxt+R/8Ap/tV5uVK4GkcFYpDVVaQVux05IC7ystzhlGGknNxwWvTkAfFZ9LITtoitOuKWstepXwwhQFonCMeqqUqsgIt/f3BZaFfVGvuMe5Km46XSguGEgz5KIrCCIMoL1KpdMnDp9VdZaBGuMYz8FkMr4EEepRxWGWfNUadCqW853x9Fdo2iMpwxM/BYNN+xlXaNXDXHP8A5VZX2PZVMuHsukciNVg/xOpsNKi68BUDiBuWkY+8BbQazPIb5QvKO0HFTUtNQlxexriGH9I+81aQK/LmgTJIGHXbVdP2wtFIVadNgdep0WNe4jMxLJwzg/DZB7A8Np16pq1ASGQWg4SQc55fFC7d8VZVtri1pbca2m6cJc0kzB08QSFdr2R7TtrltFw8YbE73RnyOGR9dF1JC8Kp2gg3mOLXDVpg+oXpfY/i1avQvVQbrDdvzBd5an4rn3+P/Y1z06iN0Nz4PJDp1A4Ag3huptgYAH4/FcWyDgcjPRTxAwElDYPJTLgmiQOCiZUXvOGCaX6wpimNQaBxPuUX0pGM+sfBTDikKR3+agm1kBJQ7oJJgk9pjA+7FEotIGMk81G+kXlb1MEa0qZ+8UASpimdVNMScVJp3hIUlO4EASq9usIq0303+y9pafMYHqM/JXHFRJU1Xhdq4U+nUc1wHgcWu6gkfJW7JSgbLr+3XCYeK4GDoa7DJwyPmB7lzbWYREbLvzdjnVinETqkXYZwotOHkispt1KtQzKkYZ+sojK43PP6KNcRlPRA3g47FZVfNpBAAd9E7qoOJWbTcZy6qyH6pAR+JBAOHvR6NUHMlCY47GETuAcYxWhaDwD4R5fNGr8Up0WzVeGjHPMxoBqqb7YymwuqeFrczoBlOGa8w49xh1eo5xPhDnBo/TOH181UdT2m7YCs3uqF5rfzOyJ/SBmAud4XZn1qzKTWkyRMYw2RJ5IPA+DVbS7wCGDN5y6Dcr1DgXD2WZkMYAfzOmSTzJiU1W3wuwimwMBDA32W8uu68r7RF34quKhBeHkFwwBEC6f7bq9L4hxkUqLqrphonDM6AdScF5BbeImrVfVcMXuLjHM4Dyy8lUF76NOi7vhNot4srKTKQawGZiXETMETlisLsJwtlet3lQE02YxE+KcAV6NxPjlKk38xIxAaIPKCYAVRTsPFHUh4mw4yTTcYgjVro9k+cei0qPaSiXXapfQdn42y0jcVGy2Oa8w4tx2taHte83S0uaA0QbpIMHQ88hhkjf8AUT7tyrSp1mbHwkdHD2TzAWLzzWpr15gDhLSHNOREEHoVPusvmvGaHEHUyX2SvVpHM0qh+Dx4Kg5EA8itGwfxQr08KzKdUZT7Dvp7lz8GtestpDdEulcfwf8AiRYquDy6iT/+g8P9zZHrC7KhVa9ocxwc04hzSCD0IwWcAnUxrKQajuahTtimBrw3CSRedgkrgg2OanyhCDj9lTBWcVMQiX+iBcOikJG/kJVw0Rr8f2KK9siMfgq7XHRp9wR72GMphoIsw3PxUzhqkag2PonaeRCYaBbbOKjHMcJa4QR8+RC8w43w59mqXHSWn2HaEfI7herX1U4jYWV2GnUaCD6g7g6FJ6PrydtfHePsqbnq7x3s5VspLh46R/MMxteGnXJZTKk/steTOLtGogWqoQRIw3UThuiBwc2HDzU0xFhnVWaNQA46rHtTnU8j0JGB6xl6qr/jtQCHULztLjpHnhIHNWUdUx85KpX4tSYCTVYIzF4E+mq5OtxG3vlgbcBkYAYA/q+YWY/s7UaySWh0xuI5rWxME4tx+rXlpdFO9IaBGEmJ1J9yo8NsZrVWM8UEwS1pdAAzgLXsHZxsy+pPJuXmSutsL20m3abWgDHARpCeUq4Pwyyts7GsZegbmc/gtP8AFRiT4Vm/iQ4eLDryXP8AaHjlI0nUmOLi7PAxGomEiBdoe1v4hppU2FrCReJMk3TIwGWIC56Qcs9lWut5+StWS0Br2vIJumcDtvgtaPWuxFmbZ7M2SLzgHO3k6dQpcf4jZwDfIdyGf7ea8/tPaitVwDbvqUKlSLzL75jS66PQNTUxbgPLnRA/KOQOH181M2aATPqpU6dE4FpB/wAh/wBqMxtAHTzCKoVaOGOCA6ztcBeHT6yFuG0UTk5nrHxRLJUoXTLmEzuFcNchaOGNnAlu04/T4o/C69rsj71mqvYTmGnB3+ZjgWnzK6K10qbyGtLZ5Y4LPtLSw4AtgefqphrpOE/xaqNhttoAjI1KQII6scYPkfJek8I4xRtVPvKFRtRvLMHZwOLTyK8BqAnAiRtp57onALYbNaGVWufTAc2/cxlk+JpaTBwlZvKvoWDySWHT7XWIgEWmjiAcTBx3BxBSWcqtgDBTY8IE9ERqCwMlKYxQGOA3RO8QEvKEykKiRrqaGIKjCc1ExemiJkeyoXDOJP30wUy/qm7xS1UTZmagHkuX432MY8mpQIYTiWflJ/Sfynll0XUX+iXerNHlNoovpuuVGljhuPv1yQHc16pbKNOqLtRrXDmPgcx5LnrV2NYf+3Uc3k4Xh0BwI96ntXFVBI5KpUseMtwPJdPbOyNduLSx/IGD6OA+Kwi4gxkR8ldTFS+8Z4lSNoBEEFXoBCDUDTgqjFr0DJuOLDv9RqpsqWluXdv54t92SvOpxhmgl8aoKtot9ocIcy6NYAPvlY9eyunBh9D8sF01lBe660Fx2W3ZOyT3/wDccKfIQ75qzqmPNRSJMBrp2AJxVux8M8X8wEHMaeeK9lsHAbNTDSWBzh+YzM+RharqzTmAfv8AZXypjyOyUWDV5/8ANv8AuWnQq08MKnk4H4OK9DLaX9DcMMgkRSOdNn9o+is6THEtfS/oqHy+pQ6legM2H/1+bl2jm0dKdMdGt+ih3dLYeiXu/wAWcz+uFdaaRxDB5lv+mVSr2xgnBt7kPmbsr0upVpFt1zWubq1wkH1WHxHhtnI8BuEZfsc/WRyVne/Us/jjKdpfMihPM4fAFK0V3kEuDWjqT/pVu2E0tSRuzE+dM5jpjyWPb7eHCcHR+anII/zUziPeV0ZVatuaPyvPMNH+5Lg9ey1al20PrUW/1NYHf3CZHUArJ7117wn75jMI2B9oY76+RUaem0+ynCiAfxc4DHvmCecRgkvP22KnA/mO9W/7UlPFdfQIqc0S+s4FEa5c1WzW+wpttCpF/qpsKgtuKZBvqReooh6qOSj3gUC4IiRcU94pi6NFA1eaB3P6JOdggV6ro8MThntrkhOq4ZoLJfsoOrFVXVPuVWr2hrBLiGjmYk8gc1RfdaOayeLcKp1hIFx+jhr1GqEOM0TgKjZHPFQtXEMDccJyLjk3rz5Ji2Wf45PidlNJ9wnHDL1VMunKZyHVW+MVWtDnlxOODjmSpdjeINf3ziGYObdyvCAZMnIGRl/SUvKD2Ds7UqC9UdcGYESeWuC0bL2cosMvcanI4D3I9TiI3VR9vP2JTBr0u7piGNa3LIfc6KRtm5C52rauZ9VXdXaqjpH8UbHtTyGJ9yru4sdjlyj1lc6+3R8kB9vQdM/iZ0j1Verxc6kDriuZfbHaINUudjH1QdU7i43lV3cb5rnW0H80RvD3FNg0LTx6NVlWrjp0VlnBCcwUcdlwd1PIxytr4k45krKrWkzOZ+9c13o7HzojN7Csdngr5r4vPBbJ9oTzycOhCPSfewa6eTgZ92BXoLP4dUTm4+S2uE9iLPSMtGI1Mk+9P2fw8XnDOCkgfyxlsmXsn4BmwSWfLpci8x/REY8IRJ2CjPP3KosX1Jr1XY+dZ6J4+5UVaYUS/wBFVaBspyEBalYDaFFtdArAEY/RVvw4GpQXTXn/AJQH11C8UMoJPqjdVzU2KaoVEwM480CdVPJY3FuHNrPa9zngtaWtAuw2c3AEe1z2V6ta6YzqNHmPksa29paLSQ2Xn0GmZPVFkqi3su1sltesCcz4dxEw3dEtFdlNpptJhomZxJHtOO5JI+CyqnGbRUcXOFynjdxuw4tIvAEE5Tn71nB5q1mvF4loLS3yzvCJzSdSVep1ftZ3GOKmv4YIAJjruR6ovZ2g+m+9LYIg4zsfktetwTvHF7mgE5841V6y8HujAJ5Mhse4fmlJ1Q7q9+C5YqbeHck8kxllzjkkKLittljjZEp2aOaaYwBZCiNsf3C6RlDkjU7OMyPRQcy2wziR7lao2HYLpTQbzU20h06q+hkWax7q/TsjRotAUZRPw0aLKqzGN2KMKTZCn3CPTs854feiBhZxukbOrTKIR20xyVwUW0zGnmi3VaLAq9SiTjiOhTFCucgkiS77KSgreaenukktsjBya8kkpVhjUT96UkkhTTKTuqSSqHMIJHROkoBPHRcxbezbnm93svn2nScNgAQAmSRZcVqPY5ky+q4n9MAfAlVrdwMtfds9OSBJe8mDewgE4DLROko1e7fpWfsneM1n3scQCWgcsMTn+y2qXD6VMQLo5ZJJJ4s3o1R7R7IDjsCPmgsbUcfGW027A4nqYSSWc9rKtEsbqEmOacsfIp0lrJE3T02DTfYprU8U8HXgdrp+idJNMFpMJAweZyAY5E74AGWvwwOCSSaYaz2huN1j8pwbpvgckRttBMBryTs36pklm9NeIn+IXTiyrn/Qfejttt4gBj8eUfEpJJOkwR1rAI8Lp6D6pqnFwz2qdT+36JJKymAHtNSEktqCNCI9xTf9V0oJayq4DO6wn5JJKeS+KkO2tAzAqYfpIKdnbSi7ATP6gUkktMOe0bd2+hSSSXPzrXi//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eg;base64,/9j/4AAQSkZJRgABAQAAAQABAAD/2wCEAAkGBxQTEhUUExQUFhUXFxcXFxgXGBwYGBwYFxUXFxcXGhgYHCggGBwlHBUUITEhJSkrLi4uFx8zODMsNygtLisBCgoKDg0OFxAQGiwcHBwsLCwsLCwsLCwsLCwsLCwsLCwsLCwsLCwsLCwsLCwsLCwsLCwsLCwsLCwsLCwsLCwsLP/AABEIALgBEgMBIgACEQEDEQH/xAAcAAABBQEBAQAAAAAAAAAAAAADAAECBAUGBwj/xAA/EAABAwEGAwUGBAQFBQEAAAABAAIRAwQSITFBUQVhcQYTIoGRMqGxwdHwFEJi4QcjUpIVcsLS8RYzgqKyU//EABgBAQEBAQEAAAAAAAAAAAAAAAABAgME/8QAIBEBAQEBAAMAAwEBAQAAAAAAAAERAhIhMQMTUUFxYf/aAAwDAQACEQMRAD8A6skAY+5JtfdRLSmMhctdcLveYHRM8yolItKyqNR9wTMqNRj3AHADInYaoVuiPESOQKo1rZeiSY2nBb4/F5f8Y7/Ji3V4dSJkmd0Y2ell8SVjOtzW4g+Sr/4lOXvXb9HDl+yt5nCqJyE9CUjwtgMtbBWMy37GDuFoWTjQyfjz1/dc+vwZ89tT8iw/hzU7bCNlepPDheaQQiASuGNs42Eawqtbh7JnIjULYqUlXdZ72YwCzYsY76Dnn2ySJgkDAHPJHo8L1cZ8ojotZtOBkkFMxbVJliGoHniisszQrACn1CsRW7kQg9x5q8eie7yQU22bkpCyq0WnZMSeaoGaYCg+n0UqjCUHutCSgl3YQbW2B4WyeSK1hU6VEygBZKbyPE0DzlWe4JVk3RmofiOSuJoRsyg6iIRbx0UXOKigCmk6zgp++PNSdKoqVLO0ZDFDe0IlWUFzSgj5hJRupKjbp1SE7nE6I11Ep01TQadn6KdSiBiT5c0SuYwGJ9UqNmvENiXE4Gd+Sm/5F/8Aa5DtHablQNdgYk7QThHouftPEdivQ+2f8P8Avz3ja9x7WABpbLSRJkmZbtkYAXlFp4DVa4io5vhJBIcC2RpJzzGQ6wvTz14844dTbqzaeJsaBfeQ58BoHPAEnQGDpoq34xwuzPiEjCcJIxj7KnXpNMBwbLA1ocJxAGGRg5n1T1KgB/qgaZclJ57d+NXw8ZJ9WaNqOGfmFoUrR57rK/FbjHmhttM4fP6rpuOXXp0PD+Lmk+QCW/mbv02K7ahVD2hzTLTkQvL6ZIExebuOm4MrW4D2g7h10yWOx5dW8401wXPvny9z6vHbvg3dKE1N4IDgZBxHQqZzzXmd0YQzT5qyACk6mooDacI4aEMjkpRHJA5IGii52wSvE5AdUWEALpKe5zU3fcJrsoICmk2i3UlTDApNYrELu2hRFMJEc07Qqgb7MNQodyNkfqUzo3RQm0k/d7wnI5pp2lQRDBspCzhPf5BIOKCJoAIFRjeSskE4z6oD6HRPQqFzeSSsfhxsElrRZaJzTueMg7HM/Tqg2m0kCA3HfYfVNZqZIyuj3nmeazutfFhjR6+vqszj3awWEgMYH1nA3ZPhbpeO+E4LWbAC5kdkG1LS602h7qhvG4zJjWyboMYuMHot85GLtc9YrRxK03qz6tR1MyQxgHiO0tlzWec/FYnErS5tUNr0303YReYWCNI0iV7JTaAAAAAMABgB0AWH214c2vZKktlzBeZGd4aDrkVf2XU8Xl1pr7OMTuq7axGWqzw06evJXLK2NQu2uV9LbGl2By5KzSsmGE88NvvNKyVoGnMYfNXO+B8JHigYYEeqjj11SYy6fyzscDPTEb4qYoExDXQfF4XAAdBPqMiitoG/iwkQBjDh6zI+8k9n4cxniF4TiYJAn5Zq8s89NPhXF6tAQJczO64jDeMfgV1/D+Isq/pJ0dl6rh6NmDnYA46YwfXCV1HBeFFgl0b4zIW+vx89fXqnVxvuouGMeeY9QoGVfsmAjTNXadjY4Yj0wP0XHr8P8anf9YQaUSQM4Ws7g5zYQev1CzLVZnM9ppHOMPXJcbxZ9allC72TgmlSa7r1zSwWVQpOnLdFhKMNkAmTyVBSAEOdlMBM5qBTqh3lNoB3TmOamiuTJT3TgpvjmJywlOWkazCuiN0qTaSk50KDau6mq1aNgo3QTUxjEc1D8Gy8A0h24iIHVUbydtctxBjoVfSLTrZdfdLWwMILffioVDSjJ06REfBVHEE4581HRA5cNvekh959wkqJU2gbDkFJ79P+FXaTnI8jJHXZTYZ3VBA0ZfBHafRDaFIAqCUI1ltLW+0wOz1g480CVGQk9I8V7R2UULVXbdusa8wM4a4+DE55j3rKpiCQ73ffRdP/ABNYXWsjIBtM9cP3PouVa3Ennj13Xonxz6jRoaemOP3otqz2VsXSfFnpnGBH3usKyM11WxZ6swMPvqmPP1GnZ2YC68mBiDmD9ORVikw7489fcqtKpre9Eem+YXTmQ451tcKbDhqZwXcWCy6vkD0w2XOdnqQaBUcJjLfqunpVyAL4API4eStrs0KdNgiBEqzTc3FZJrkTEHlKr07ZiS4OYOe+MjDCOcoOhFYaEJ60ObB1+8QcD5hYVm4oHSGlpgxgZ+CuC0CMCFMEX8JvExAO7cj1YcuoJ6BZluslSmYcOh08lssryRnCt3w4XHRB0IwIXPr8UvxqdOPk7pjUWvxPhAzpTj+XPyB+qxjIMR9fNcOpefrpLKm0+SRbOvqoxKQ6rKpsp/ZUmMUe8hRNUnIwpgOQ1Re4IV2FFzjyRUikYGpTwoFmygdzlHpCe6l3RhUV6gJ19E7WmMZVkQI13U3BAIUuqZFv8klRg36TahcO+JOd1ry0+ggrRo2kn2ab/MXf/paQsel53rj8JU6tga6ARlkZMrXtFGnWfq0DzlTNUakDzCuCwNnL3lR/w9gMhvqSdZU9iqKrcPEOX/CLdSdYW44ET/SSPeCpCg0aH1P1TKPNf4m0otDDvSHue76rjGDmvTP4n8Ob+HZVEzTfddiT4X4a/qDfVeYU3Lvx8Y6i7RBy81do6FVKfNHa6MAusjn460qVXbBaFgpF7gNJWXZhMBdRwsXRll81q3FzHR2d2LR+Vvy0V78V5rIouzO6HUtB0z6rA3KFqGmPLVGbbBkSQdBouebbQ4YGD7/3UfxDs4DhvKaY3rScbzYBjFw+B3UaFqgw5pJ3iQekZeixrPUkeE55gzErVp1SBiAcj026KjWs9pvCYIHvw6hXe9OGZ69FjstsgYEaftzRaLsQ4QM+fOERsUrU2SDgOeR9VkdqLTTpNDw4OM+IAgvDf6iBmBljyxGq4jxKm+KT2wXGMScRyIy6rz/tTYfwNX+S9wp1WOwJmPyuHwUsl+rHVUrTTqNDmvEb69EYMHVeT2e0uZ7D3N8494Xb9l+JU6n8qt4ao3MXsBGsXo2ic4XDv8Vnx0nX9dE4NwAEbkn7hQcxWf8ADmcz959Uhw9sn2oMa7LnlaVXA6H781MAwJPVWhYGDHxf3FQdYGbu/uP1UymgjonMKTuGsP8AUY3efqou4VTOh/uP1TxppNCd9O8M1Klw1jcBeyIzJzzzKDV4Qw4eMf5Xub7wVPGmiU7MAZlEeeaAeA03GXGphp3j48xOKA/s/SEwXCZ1O3PLyTKvoYxsUlWHB2/q9XJK+NPTZNbaIVhlIkTeaNYL2j3SqLmTsnp0odMldfTC643cCCPf5qrUNS9IIDUR7ZN44k6nP90gwqWLLiZcE2GgSIw0UmskSmCpxSwMr0X0XjwvaRzGxHMGD5LwS22J1Gq6m8Q5ji084MSOREHzX0QKa87/AIqcD9i1MGXgqxt+R/8Ap/tV5uVK4GkcFYpDVVaQVux05IC7ystzhlGGknNxwWvTkAfFZ9LITtoitOuKWstepXwwhQFonCMeqqUqsgIt/f3BZaFfVGvuMe5Km46XSguGEgz5KIrCCIMoL1KpdMnDp9VdZaBGuMYz8FkMr4EEepRxWGWfNUadCqW853x9Fdo2iMpwxM/BYNN+xlXaNXDXHP8A5VZX2PZVMuHsukciNVg/xOpsNKi68BUDiBuWkY+8BbQazPIb5QvKO0HFTUtNQlxexriGH9I+81aQK/LmgTJIGHXbVdP2wtFIVadNgdep0WNe4jMxLJwzg/DZB7A8Np16pq1ASGQWg4SQc55fFC7d8VZVtri1pbca2m6cJc0kzB08QSFdr2R7TtrltFw8YbE73RnyOGR9dF1JC8Kp2gg3mOLXDVpg+oXpfY/i1avQvVQbrDdvzBd5an4rn3+P/Y1z06iN0Nz4PJDp1A4Ag3huptgYAH4/FcWyDgcjPRTxAwElDYPJTLgmiQOCiZUXvOGCaX6wpimNQaBxPuUX0pGM+sfBTDikKR3+agm1kBJQ7oJJgk9pjA+7FEotIGMk81G+kXlb1MEa0qZ+8UASpimdVNMScVJp3hIUlO4EASq9usIq0303+y9pafMYHqM/JXHFRJU1Xhdq4U+nUc1wHgcWu6gkfJW7JSgbLr+3XCYeK4GDoa7DJwyPmB7lzbWYREbLvzdjnVinETqkXYZwotOHkispt1KtQzKkYZ+sojK43PP6KNcRlPRA3g47FZVfNpBAAd9E7qoOJWbTcZy6qyH6pAR+JBAOHvR6NUHMlCY47GETuAcYxWhaDwD4R5fNGr8Up0WzVeGjHPMxoBqqb7YymwuqeFrczoBlOGa8w49xh1eo5xPhDnBo/TOH181UdT2m7YCs3uqF5rfzOyJ/SBmAud4XZn1qzKTWkyRMYw2RJ5IPA+DVbS7wCGDN5y6Dcr1DgXD2WZkMYAfzOmSTzJiU1W3wuwimwMBDA32W8uu68r7RF34quKhBeHkFwwBEC6f7bq9L4hxkUqLqrphonDM6AdScF5BbeImrVfVcMXuLjHM4Dyy8lUF76NOi7vhNot4srKTKQawGZiXETMETlisLsJwtlet3lQE02YxE+KcAV6NxPjlKk38xIxAaIPKCYAVRTsPFHUh4mw4yTTcYgjVro9k+cei0qPaSiXXapfQdn42y0jcVGy2Oa8w4tx2taHte83S0uaA0QbpIMHQ88hhkjf8AUT7tyrSp1mbHwkdHD2TzAWLzzWpr15gDhLSHNOREEHoVPusvmvGaHEHUyX2SvVpHM0qh+Dx4Kg5EA8itGwfxQr08KzKdUZT7Dvp7lz8GtestpDdEulcfwf8AiRYquDy6iT/+g8P9zZHrC7KhVa9ocxwc04hzSCD0IwWcAnUxrKQajuahTtimBrw3CSRedgkrgg2OanyhCDj9lTBWcVMQiX+iBcOikJG/kJVw0Rr8f2KK9siMfgq7XHRp9wR72GMphoIsw3PxUzhqkag2PonaeRCYaBbbOKjHMcJa4QR8+RC8w43w59mqXHSWn2HaEfI7herX1U4jYWV2GnUaCD6g7g6FJ6PrydtfHePsqbnq7x3s5VspLh46R/MMxteGnXJZTKk/steTOLtGogWqoQRIw3UThuiBwc2HDzU0xFhnVWaNQA46rHtTnU8j0JGB6xl6qr/jtQCHULztLjpHnhIHNWUdUx85KpX4tSYCTVYIzF4E+mq5OtxG3vlgbcBkYAYA/q+YWY/s7UaySWh0xuI5rWxME4tx+rXlpdFO9IaBGEmJ1J9yo8NsZrVWM8UEwS1pdAAzgLXsHZxsy+pPJuXmSutsL20m3abWgDHARpCeUq4Pwyyts7GsZegbmc/gtP8AFRiT4Vm/iQ4eLDryXP8AaHjlI0nUmOLi7PAxGomEiBdoe1v4hppU2FrCReJMk3TIwGWIC56Qcs9lWut5+StWS0Br2vIJumcDtvgtaPWuxFmbZ7M2SLzgHO3k6dQpcf4jZwDfIdyGf7ea8/tPaitVwDbvqUKlSLzL75jS66PQNTUxbgPLnRA/KOQOH181M2aATPqpU6dE4FpB/wAh/wBqMxtAHTzCKoVaOGOCA6ztcBeHT6yFuG0UTk5nrHxRLJUoXTLmEzuFcNchaOGNnAlu04/T4o/C69rsj71mqvYTmGnB3+ZjgWnzK6K10qbyGtLZ5Y4LPtLSw4AtgefqphrpOE/xaqNhttoAjI1KQII6scYPkfJek8I4xRtVPvKFRtRvLMHZwOLTyK8BqAnAiRtp57onALYbNaGVWufTAc2/cxlk+JpaTBwlZvKvoWDySWHT7XWIgEWmjiAcTBx3BxBSWcqtgDBTY8IE9ERqCwMlKYxQGOA3RO8QEvKEykKiRrqaGIKjCc1ExemiJkeyoXDOJP30wUy/qm7xS1UTZmagHkuX432MY8mpQIYTiWflJ/Sfynll0XUX+iXerNHlNoovpuuVGljhuPv1yQHc16pbKNOqLtRrXDmPgcx5LnrV2NYf+3Uc3k4Xh0BwI96ntXFVBI5KpUseMtwPJdPbOyNduLSx/IGD6OA+Kwi4gxkR8ldTFS+8Z4lSNoBEEFXoBCDUDTgqjFr0DJuOLDv9RqpsqWluXdv54t92SvOpxhmgl8aoKtot9ocIcy6NYAPvlY9eyunBh9D8sF01lBe660Fx2W3ZOyT3/wDccKfIQ75qzqmPNRSJMBrp2AJxVux8M8X8wEHMaeeK9lsHAbNTDSWBzh+YzM+RharqzTmAfv8AZXypjyOyUWDV5/8ANv8AuWnQq08MKnk4H4OK9DLaX9DcMMgkRSOdNn9o+is6THEtfS/oqHy+pQ6legM2H/1+bl2jm0dKdMdGt+ih3dLYeiXu/wAWcz+uFdaaRxDB5lv+mVSr2xgnBt7kPmbsr0upVpFt1zWubq1wkH1WHxHhtnI8BuEZfsc/WRyVne/Us/jjKdpfMihPM4fAFK0V3kEuDWjqT/pVu2E0tSRuzE+dM5jpjyWPb7eHCcHR+anII/zUziPeV0ZVatuaPyvPMNH+5Lg9ey1al20PrUW/1NYHf3CZHUArJ7117wn75jMI2B9oY76+RUaem0+ynCiAfxc4DHvmCecRgkvP22KnA/mO9W/7UlPFdfQIqc0S+s4FEa5c1WzW+wpttCpF/qpsKgtuKZBvqReooh6qOSj3gUC4IiRcU94pi6NFA1eaB3P6JOdggV6ro8MThntrkhOq4ZoLJfsoOrFVXVPuVWr2hrBLiGjmYk8gc1RfdaOayeLcKp1hIFx+jhr1GqEOM0TgKjZHPFQtXEMDccJyLjk3rz5Ji2Wf45PidlNJ9wnHDL1VMunKZyHVW+MVWtDnlxOODjmSpdjeINf3ziGYObdyvCAZMnIGRl/SUvKD2Ds7UqC9UdcGYESeWuC0bL2cosMvcanI4D3I9TiI3VR9vP2JTBr0u7piGNa3LIfc6KRtm5C52rauZ9VXdXaqjpH8UbHtTyGJ9yru4sdjlyj1lc6+3R8kB9vQdM/iZ0j1Verxc6kDriuZfbHaINUudjH1QdU7i43lV3cb5rnW0H80RvD3FNg0LTx6NVlWrjp0VlnBCcwUcdlwd1PIxytr4k45krKrWkzOZ+9c13o7HzojN7Csdngr5r4vPBbJ9oTzycOhCPSfewa6eTgZ92BXoLP4dUTm4+S2uE9iLPSMtGI1Mk+9P2fw8XnDOCkgfyxlsmXsn4BmwSWfLpci8x/REY8IRJ2CjPP3KosX1Jr1XY+dZ6J4+5UVaYUS/wBFVaBspyEBalYDaFFtdArAEY/RVvw4GpQXTXn/AJQH11C8UMoJPqjdVzU2KaoVEwM480CdVPJY3FuHNrPa9zngtaWtAuw2c3AEe1z2V6ta6YzqNHmPksa29paLSQ2Xn0GmZPVFkqi3su1sltesCcz4dxEw3dEtFdlNpptJhomZxJHtOO5JI+CyqnGbRUcXOFynjdxuw4tIvAEE5Tn71nB5q1mvF4loLS3yzvCJzSdSVep1ftZ3GOKmv4YIAJjruR6ovZ2g+m+9LYIg4zsfktetwTvHF7mgE5841V6y8HujAJ5Mhse4fmlJ1Q7q9+C5YqbeHck8kxllzjkkKLittljjZEp2aOaaYwBZCiNsf3C6RlDkjU7OMyPRQcy2wziR7lao2HYLpTQbzU20h06q+hkWax7q/TsjRotAUZRPw0aLKqzGN2KMKTZCn3CPTs854feiBhZxukbOrTKIR20xyVwUW0zGnmi3VaLAq9SiTjiOhTFCucgkiS77KSgreaenukktsjBya8kkpVhjUT96UkkhTTKTuqSSqHMIJHROkoBPHRcxbezbnm93svn2nScNgAQAmSRZcVqPY5ky+q4n9MAfAlVrdwMtfds9OSBJe8mDewgE4DLROko1e7fpWfsneM1n3scQCWgcsMTn+y2qXD6VMQLo5ZJJJ4s3o1R7R7IDjsCPmgsbUcfGW027A4nqYSSWc9rKtEsbqEmOacsfIp0lrJE3T02DTfYprU8U8HXgdrp+idJNMFpMJAweZyAY5E74AGWvwwOCSSaYaz2huN1j8pwbpvgckRttBMBryTs36pklm9NeIn+IXTiyrn/Qfejttt4gBj8eUfEpJJOkwR1rAI8Lp6D6pqnFwz2qdT+36JJKymAHtNSEktqCNCI9xTf9V0oJayq4DO6wn5JJKeS+KkO2tAzAqYfpIKdnbSi7ATP6gUkktMOe0bd2+hSSSXPzrXi//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6" descr="data:image/jpeg;base64,/9j/4AAQSkZJRgABAQAAAQABAAD/2wCEAAkGBxQTEhUUExQUFhUXFxcXFxgXGBwYGBwYFxUXFxcXGhgYHCggGBwlHBUUITEhJSkrLi4uFx8zODMsNygtLisBCgoKDg0OFxAQGiwcHBwsLCwsLCwsLCwsLCwsLCwsLCwsLCwsLCwsLCwsLCwsLCwsLCwsLCwsLCwsLCwsLCwsLP/AABEIALgBEgMBIgACEQEDEQH/xAAcAAABBQEBAQAAAAAAAAAAAAADAAECBAUGBwj/xAA/EAABAwEGAwUGBAQFBQEAAAABAAIRAwQSITFBUQVhcQYTIoGRMqGxwdHwFEJi4QcjUpIVcsLS8RYzgqKyU//EABgBAQEBAQEAAAAAAAAAAAAAAAABAgME/8QAIBEBAQEBAAMAAwEBAQAAAAAAAAERAhIhMQMTUUFxYf/aAAwDAQACEQMRAD8A6skAY+5JtfdRLSmMhctdcLveYHRM8yolItKyqNR9wTMqNRj3AHADInYaoVuiPESOQKo1rZeiSY2nBb4/F5f8Y7/Ji3V4dSJkmd0Y2ell8SVjOtzW4g+Sr/4lOXvXb9HDl+yt5nCqJyE9CUjwtgMtbBWMy37GDuFoWTjQyfjz1/dc+vwZ89tT8iw/hzU7bCNlepPDheaQQiASuGNs42Eawqtbh7JnIjULYqUlXdZ72YwCzYsY76Dnn2ySJgkDAHPJHo8L1cZ8ojotZtOBkkFMxbVJliGoHniisszQrACn1CsRW7kQg9x5q8eie7yQU22bkpCyq0WnZMSeaoGaYCg+n0UqjCUHutCSgl3YQbW2B4WyeSK1hU6VEygBZKbyPE0DzlWe4JVk3RmofiOSuJoRsyg6iIRbx0UXOKigCmk6zgp++PNSdKoqVLO0ZDFDe0IlWUFzSgj5hJRupKjbp1SE7nE6I11Ep01TQadn6KdSiBiT5c0SuYwGJ9UqNmvENiXE4Gd+Sm/5F/8Aa5DtHablQNdgYk7QThHouftPEdivQ+2f8P8Avz3ja9x7WABpbLSRJkmZbtkYAXlFp4DVa4io5vhJBIcC2RpJzzGQ6wvTz14844dTbqzaeJsaBfeQ58BoHPAEnQGDpoq34xwuzPiEjCcJIxj7KnXpNMBwbLA1ocJxAGGRg5n1T1KgB/qgaZclJ57d+NXw8ZJ9WaNqOGfmFoUrR57rK/FbjHmhttM4fP6rpuOXXp0PD+Lmk+QCW/mbv02K7ahVD2hzTLTkQvL6ZIExebuOm4MrW4D2g7h10yWOx5dW8401wXPvny9z6vHbvg3dKE1N4IDgZBxHQqZzzXmd0YQzT5qyACk6mooDacI4aEMjkpRHJA5IGii52wSvE5AdUWEALpKe5zU3fcJrsoICmk2i3UlTDApNYrELu2hRFMJEc07Qqgb7MNQodyNkfqUzo3RQm0k/d7wnI5pp2lQRDBspCzhPf5BIOKCJoAIFRjeSskE4z6oD6HRPQqFzeSSsfhxsElrRZaJzTueMg7HM/Tqg2m0kCA3HfYfVNZqZIyuj3nmeazutfFhjR6+vqszj3awWEgMYH1nA3ZPhbpeO+E4LWbAC5kdkG1LS602h7qhvG4zJjWyboMYuMHot85GLtc9YrRxK03qz6tR1MyQxgHiO0tlzWec/FYnErS5tUNr0303YReYWCNI0iV7JTaAAAAAMABgB0AWH214c2vZKktlzBeZGd4aDrkVf2XU8Xl1pr7OMTuq7axGWqzw06evJXLK2NQu2uV9LbGl2By5KzSsmGE88NvvNKyVoGnMYfNXO+B8JHigYYEeqjj11SYy6fyzscDPTEb4qYoExDXQfF4XAAdBPqMiitoG/iwkQBjDh6zI+8k9n4cxniF4TiYJAn5Zq8s89NPhXF6tAQJczO64jDeMfgV1/D+Isq/pJ0dl6rh6NmDnYA46YwfXCV1HBeFFgl0b4zIW+vx89fXqnVxvuouGMeeY9QoGVfsmAjTNXadjY4Yj0wP0XHr8P8anf9YQaUSQM4Ws7g5zYQev1CzLVZnM9ppHOMPXJcbxZ9allC72TgmlSa7r1zSwWVQpOnLdFhKMNkAmTyVBSAEOdlMBM5qBTqh3lNoB3TmOamiuTJT3TgpvjmJywlOWkazCuiN0qTaSk50KDau6mq1aNgo3QTUxjEc1D8Gy8A0h24iIHVUbydtctxBjoVfSLTrZdfdLWwMILffioVDSjJ06REfBVHEE4581HRA5cNvekh959wkqJU2gbDkFJ79P+FXaTnI8jJHXZTYZ3VBA0ZfBHafRDaFIAqCUI1ltLW+0wOz1g480CVGQk9I8V7R2UULVXbdusa8wM4a4+DE55j3rKpiCQ73ffRdP/ABNYXWsjIBtM9cP3PouVa3Ennj13Xonxz6jRoaemOP3otqz2VsXSfFnpnGBH3usKyM11WxZ6swMPvqmPP1GnZ2YC68mBiDmD9ORVikw7489fcqtKpre9Eem+YXTmQ451tcKbDhqZwXcWCy6vkD0w2XOdnqQaBUcJjLfqunpVyAL4API4eStrs0KdNgiBEqzTc3FZJrkTEHlKr07ZiS4OYOe+MjDCOcoOhFYaEJ60ObB1+8QcD5hYVm4oHSGlpgxgZ+CuC0CMCFMEX8JvExAO7cj1YcuoJ6BZluslSmYcOh08lssryRnCt3w4XHRB0IwIXPr8UvxqdOPk7pjUWvxPhAzpTj+XPyB+qxjIMR9fNcOpefrpLKm0+SRbOvqoxKQ6rKpsp/ZUmMUe8hRNUnIwpgOQ1Re4IV2FFzjyRUikYGpTwoFmygdzlHpCe6l3RhUV6gJ19E7WmMZVkQI13U3BAIUuqZFv8klRg36TahcO+JOd1ry0+ggrRo2kn2ab/MXf/paQsel53rj8JU6tga6ARlkZMrXtFGnWfq0DzlTNUakDzCuCwNnL3lR/w9gMhvqSdZU9iqKrcPEOX/CLdSdYW44ET/SSPeCpCg0aH1P1TKPNf4m0otDDvSHue76rjGDmvTP4n8Ob+HZVEzTfddiT4X4a/qDfVeYU3Lvx8Y6i7RBy81do6FVKfNHa6MAusjn460qVXbBaFgpF7gNJWXZhMBdRwsXRll81q3FzHR2d2LR+Vvy0V78V5rIouzO6HUtB0z6rA3KFqGmPLVGbbBkSQdBouebbQ4YGD7/3UfxDs4DhvKaY3rScbzYBjFw+B3UaFqgw5pJ3iQekZeixrPUkeE55gzErVp1SBiAcj026KjWs9pvCYIHvw6hXe9OGZ69FjstsgYEaftzRaLsQ4QM+fOERsUrU2SDgOeR9VkdqLTTpNDw4OM+IAgvDf6iBmBljyxGq4jxKm+KT2wXGMScRyIy6rz/tTYfwNX+S9wp1WOwJmPyuHwUsl+rHVUrTTqNDmvEb69EYMHVeT2e0uZ7D3N8494Xb9l+JU6n8qt4ao3MXsBGsXo2ic4XDv8Vnx0nX9dE4NwAEbkn7hQcxWf8ADmcz959Uhw9sn2oMa7LnlaVXA6H781MAwJPVWhYGDHxf3FQdYGbu/uP1UymgjonMKTuGsP8AUY3efqou4VTOh/uP1TxppNCd9O8M1Klw1jcBeyIzJzzzKDV4Qw4eMf5Xub7wVPGmiU7MAZlEeeaAeA03GXGphp3j48xOKA/s/SEwXCZ1O3PLyTKvoYxsUlWHB2/q9XJK+NPTZNbaIVhlIkTeaNYL2j3SqLmTsnp0odMldfTC643cCCPf5qrUNS9IIDUR7ZN44k6nP90gwqWLLiZcE2GgSIw0UmskSmCpxSwMr0X0XjwvaRzGxHMGD5LwS22J1Gq6m8Q5ji084MSOREHzX0QKa87/AIqcD9i1MGXgqxt+R/8Ap/tV5uVK4GkcFYpDVVaQVux05IC7ystzhlGGknNxwWvTkAfFZ9LITtoitOuKWstepXwwhQFonCMeqqUqsgIt/f3BZaFfVGvuMe5Km46XSguGEgz5KIrCCIMoL1KpdMnDp9VdZaBGuMYz8FkMr4EEepRxWGWfNUadCqW853x9Fdo2iMpwxM/BYNN+xlXaNXDXHP8A5VZX2PZVMuHsukciNVg/xOpsNKi68BUDiBuWkY+8BbQazPIb5QvKO0HFTUtNQlxexriGH9I+81aQK/LmgTJIGHXbVdP2wtFIVadNgdep0WNe4jMxLJwzg/DZB7A8Np16pq1ASGQWg4SQc55fFC7d8VZVtri1pbca2m6cJc0kzB08QSFdr2R7TtrltFw8YbE73RnyOGR9dF1JC8Kp2gg3mOLXDVpg+oXpfY/i1avQvVQbrDdvzBd5an4rn3+P/Y1z06iN0Nz4PJDp1A4Ag3huptgYAH4/FcWyDgcjPRTxAwElDYPJTLgmiQOCiZUXvOGCaX6wpimNQaBxPuUX0pGM+sfBTDikKR3+agm1kBJQ7oJJgk9pjA+7FEotIGMk81G+kXlb1MEa0qZ+8UASpimdVNMScVJp3hIUlO4EASq9usIq0303+y9pafMYHqM/JXHFRJU1Xhdq4U+nUc1wHgcWu6gkfJW7JSgbLr+3XCYeK4GDoa7DJwyPmB7lzbWYREbLvzdjnVinETqkXYZwotOHkispt1KtQzKkYZ+sojK43PP6KNcRlPRA3g47FZVfNpBAAd9E7qoOJWbTcZy6qyH6pAR+JBAOHvR6NUHMlCY47GETuAcYxWhaDwD4R5fNGr8Up0WzVeGjHPMxoBqqb7YymwuqeFrczoBlOGa8w49xh1eo5xPhDnBo/TOH181UdT2m7YCs3uqF5rfzOyJ/SBmAud4XZn1qzKTWkyRMYw2RJ5IPA+DVbS7wCGDN5y6Dcr1DgXD2WZkMYAfzOmSTzJiU1W3wuwimwMBDA32W8uu68r7RF34quKhBeHkFwwBEC6f7bq9L4hxkUqLqrphonDM6AdScF5BbeImrVfVcMXuLjHM4Dyy8lUF76NOi7vhNot4srKTKQawGZiXETMETlisLsJwtlet3lQE02YxE+KcAV6NxPjlKk38xIxAaIPKCYAVRTsPFHUh4mw4yTTcYgjVro9k+cei0qPaSiXXapfQdn42y0jcVGy2Oa8w4tx2taHte83S0uaA0QbpIMHQ88hhkjf8AUT7tyrSp1mbHwkdHD2TzAWLzzWpr15gDhLSHNOREEHoVPusvmvGaHEHUyX2SvVpHM0qh+Dx4Kg5EA8itGwfxQr08KzKdUZT7Dvp7lz8GtestpDdEulcfwf8AiRYquDy6iT/+g8P9zZHrC7KhVa9ocxwc04hzSCD0IwWcAnUxrKQajuahTtimBrw3CSRedgkrgg2OanyhCDj9lTBWcVMQiX+iBcOikJG/kJVw0Rr8f2KK9siMfgq7XHRp9wR72GMphoIsw3PxUzhqkag2PonaeRCYaBbbOKjHMcJa4QR8+RC8w43w59mqXHSWn2HaEfI7herX1U4jYWV2GnUaCD6g7g6FJ6PrydtfHePsqbnq7x3s5VspLh46R/MMxteGnXJZTKk/steTOLtGogWqoQRIw3UThuiBwc2HDzU0xFhnVWaNQA46rHtTnU8j0JGB6xl6qr/jtQCHULztLjpHnhIHNWUdUx85KpX4tSYCTVYIzF4E+mq5OtxG3vlgbcBkYAYA/q+YWY/s7UaySWh0xuI5rWxME4tx+rXlpdFO9IaBGEmJ1J9yo8NsZrVWM8UEwS1pdAAzgLXsHZxsy+pPJuXmSutsL20m3abWgDHARpCeUq4Pwyyts7GsZegbmc/gtP8AFRiT4Vm/iQ4eLDryXP8AaHjlI0nUmOLi7PAxGomEiBdoe1v4hppU2FrCReJMk3TIwGWIC56Qcs9lWut5+StWS0Br2vIJumcDtvgtaPWuxFmbZ7M2SLzgHO3k6dQpcf4jZwDfIdyGf7ea8/tPaitVwDbvqUKlSLzL75jS66PQNTUxbgPLnRA/KOQOH181M2aATPqpU6dE4FpB/wAh/wBqMxtAHTzCKoVaOGOCA6ztcBeHT6yFuG0UTk5nrHxRLJUoXTLmEzuFcNchaOGNnAlu04/T4o/C69rsj71mqvYTmGnB3+ZjgWnzK6K10qbyGtLZ5Y4LPtLSw4AtgefqphrpOE/xaqNhttoAjI1KQII6scYPkfJek8I4xRtVPvKFRtRvLMHZwOLTyK8BqAnAiRtp57onALYbNaGVWufTAc2/cxlk+JpaTBwlZvKvoWDySWHT7XWIgEWmjiAcTBx3BxBSWcqtgDBTY8IE9ERqCwMlKYxQGOA3RO8QEvKEykKiRrqaGIKjCc1ExemiJkeyoXDOJP30wUy/qm7xS1UTZmagHkuX432MY8mpQIYTiWflJ/Sfynll0XUX+iXerNHlNoovpuuVGljhuPv1yQHc16pbKNOqLtRrXDmPgcx5LnrV2NYf+3Uc3k4Xh0BwI96ntXFVBI5KpUseMtwPJdPbOyNduLSx/IGD6OA+Kwi4gxkR8ldTFS+8Z4lSNoBEEFXoBCDUDTgqjFr0DJuOLDv9RqpsqWluXdv54t92SvOpxhmgl8aoKtot9ocIcy6NYAPvlY9eyunBh9D8sF01lBe660Fx2W3ZOyT3/wDccKfIQ75qzqmPNRSJMBrp2AJxVux8M8X8wEHMaeeK9lsHAbNTDSWBzh+YzM+RharqzTmAfv8AZXypjyOyUWDV5/8ANv8AuWnQq08MKnk4H4OK9DLaX9DcMMgkRSOdNn9o+is6THEtfS/oqHy+pQ6legM2H/1+bl2jm0dKdMdGt+ih3dLYeiXu/wAWcz+uFdaaRxDB5lv+mVSr2xgnBt7kPmbsr0upVpFt1zWubq1wkH1WHxHhtnI8BuEZfsc/WRyVne/Us/jjKdpfMihPM4fAFK0V3kEuDWjqT/pVu2E0tSRuzE+dM5jpjyWPb7eHCcHR+anII/zUziPeV0ZVatuaPyvPMNH+5Lg9ey1al20PrUW/1NYHf3CZHUArJ7117wn75jMI2B9oY76+RUaem0+ynCiAfxc4DHvmCecRgkvP22KnA/mO9W/7UlPFdfQIqc0S+s4FEa5c1WzW+wpttCpF/qpsKgtuKZBvqReooh6qOSj3gUC4IiRcU94pi6NFA1eaB3P6JOdggV6ro8MThntrkhOq4ZoLJfsoOrFVXVPuVWr2hrBLiGjmYk8gc1RfdaOayeLcKp1hIFx+jhr1GqEOM0TgKjZHPFQtXEMDccJyLjk3rz5Ji2Wf45PidlNJ9wnHDL1VMunKZyHVW+MVWtDnlxOODjmSpdjeINf3ziGYObdyvCAZMnIGRl/SUvKD2Ds7UqC9UdcGYESeWuC0bL2cosMvcanI4D3I9TiI3VR9vP2JTBr0u7piGNa3LIfc6KRtm5C52rauZ9VXdXaqjpH8UbHtTyGJ9yru4sdjlyj1lc6+3R8kB9vQdM/iZ0j1Verxc6kDriuZfbHaINUudjH1QdU7i43lV3cb5rnW0H80RvD3FNg0LTx6NVlWrjp0VlnBCcwUcdlwd1PIxytr4k45krKrWkzOZ+9c13o7HzojN7Csdngr5r4vPBbJ9oTzycOhCPSfewa6eTgZ92BXoLP4dUTm4+S2uE9iLPSMtGI1Mk+9P2fw8XnDOCkgfyxlsmXsn4BmwSWfLpci8x/REY8IRJ2CjPP3KosX1Jr1XY+dZ6J4+5UVaYUS/wBFVaBspyEBalYDaFFtdArAEY/RVvw4GpQXTXn/AJQH11C8UMoJPqjdVzU2KaoVEwM480CdVPJY3FuHNrPa9zngtaWtAuw2c3AEe1z2V6ta6YzqNHmPksa29paLSQ2Xn0GmZPVFkqi3su1sltesCcz4dxEw3dEtFdlNpptJhomZxJHtOO5JI+CyqnGbRUcXOFynjdxuw4tIvAEE5Tn71nB5q1mvF4loLS3yzvCJzSdSVep1ftZ3GOKmv4YIAJjruR6ovZ2g+m+9LYIg4zsfktetwTvHF7mgE5841V6y8HujAJ5Mhse4fmlJ1Q7q9+C5YqbeHck8kxllzjkkKLittljjZEp2aOaaYwBZCiNsf3C6RlDkjU7OMyPRQcy2wziR7lao2HYLpTQbzU20h06q+hkWax7q/TsjRotAUZRPw0aLKqzGN2KMKTZCn3CPTs854feiBhZxukbOrTKIR20xyVwUW0zGnmi3VaLAq9SiTjiOhTFCucgkiS77KSgreaenukktsjBya8kkpVhjUT96UkkhTTKTuqSSqHMIJHROkoBPHRcxbezbnm93svn2nScNgAQAmSRZcVqPY5ky+q4n9MAfAlVrdwMtfds9OSBJe8mDewgE4DLROko1e7fpWfsneM1n3scQCWgcsMTn+y2qXD6VMQLo5ZJJJ4s3o1R7R7IDjsCPmgsbUcfGW027A4nqYSSWc9rKtEsbqEmOacsfIp0lrJE3T02DTfYprU8U8HXgdrp+idJNMFpMJAweZyAY5E74AGWvwwOCSSaYaz2huN1j8pwbpvgckRttBMBryTs36pklm9NeIn+IXTiyrn/Qfejttt4gBj8eUfEpJJOkwR1rAI8Lp6D6pqnFwz2qdT+36JJKymAHtNSEktqCNCI9xTf9V0oJayq4DO6wn5JJKeS+KkO2tAzAqYfpIKdnbSi7ATP6gUkktMOe0bd2+hSSSXPzrXi//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200" name="Picture 8" descr="http://indianapublicmedia.org/eartheats/files/2013/04/Pidgeon-940x62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7937"/>
            <a:ext cx="2746948" cy="183811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633148" y="1846054"/>
            <a:ext cx="2514600" cy="1323439"/>
          </a:xfrm>
          <a:prstGeom prst="rect">
            <a:avLst/>
          </a:prstGeom>
          <a:noFill/>
        </p:spPr>
        <p:txBody>
          <a:bodyPr wrap="square" rtlCol="0">
            <a:spAutoFit/>
          </a:bodyPr>
          <a:lstStyle/>
          <a:p>
            <a:r>
              <a:rPr lang="en-US" sz="1600" dirty="0" smtClean="0"/>
              <a:t>(One of their first theories was that pigeon droppings may have been the culprit, but a simple cleaning disproved that theory)</a:t>
            </a:r>
            <a:endParaRPr lang="en-US" sz="1600" dirty="0"/>
          </a:p>
        </p:txBody>
      </p:sp>
    </p:spTree>
    <p:extLst>
      <p:ext uri="{BB962C8B-B14F-4D97-AF65-F5344CB8AC3E}">
        <p14:creationId xmlns:p14="http://schemas.microsoft.com/office/powerpoint/2010/main" val="758302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7497" y="6260892"/>
            <a:ext cx="6553200" cy="369332"/>
          </a:xfrm>
          <a:prstGeom prst="rect">
            <a:avLst/>
          </a:prstGeom>
        </p:spPr>
        <p:txBody>
          <a:bodyPr wrap="square">
            <a:spAutoFit/>
          </a:bodyPr>
          <a:lstStyle/>
          <a:p>
            <a:r>
              <a:rPr lang="en-US" dirty="0">
                <a:hlinkClick r:id="rId3"/>
              </a:rPr>
              <a:t>https://www.youtube.com/watch?v=_mZQ-5-KYHw#t=92</a:t>
            </a:r>
            <a:endParaRPr lang="en-US" dirty="0"/>
          </a:p>
        </p:txBody>
      </p:sp>
      <p:pic>
        <p:nvPicPr>
          <p:cNvPr id="717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873" t="11270" r="33870" b="7916"/>
          <a:stretch/>
        </p:blipFill>
        <p:spPr bwMode="auto">
          <a:xfrm>
            <a:off x="243840" y="336778"/>
            <a:ext cx="8360514" cy="5911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56389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Redshift scale of the CM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5812" y="781049"/>
            <a:ext cx="7158948" cy="28575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smtClean="0">
                <a:ln>
                  <a:noFill/>
                </a:ln>
                <a:solidFill>
                  <a:srgbClr val="FFFFFF"/>
                </a:solidFill>
                <a:effectLst/>
                <a:latin typeface="Verdana" pitchFamily="34" charset="0"/>
                <a:cs typeface="Arial" pitchFamily="34" charset="0"/>
              </a:rPr>
              <a:t>Light from the CMB is redshifted as the universe expands, cooling it over time.</a:t>
            </a:r>
            <a:endParaRPr kumimoji="0" lang="en-US" alt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smtClean="0">
                <a:ln>
                  <a:noFill/>
                </a:ln>
                <a:solidFill>
                  <a:srgbClr val="FFFFFF"/>
                </a:solidFill>
                <a:effectLst/>
                <a:latin typeface="Verdana" pitchFamily="34" charset="0"/>
                <a:cs typeface="Arial" pitchFamily="34" charset="0"/>
              </a:rPr>
              <a:t>The CMB is a perfect example of redshift. Originally, CMB photons had much shorter wavelengths with high associated energy, corresponding to a temperature of about 3,000 K (nearly 5,000° F). As the universe expanded, the light was stretched into longer and less energetic wavelengths.</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381000" y="3872119"/>
            <a:ext cx="86106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1" u="none" strike="noStrike" cap="none" normalizeH="0" baseline="0" dirty="0" smtClean="0">
                <a:ln>
                  <a:noFill/>
                </a:ln>
                <a:solidFill>
                  <a:schemeClr val="tx2">
                    <a:lumMod val="75000"/>
                  </a:schemeClr>
                </a:solidFill>
                <a:effectLst/>
                <a:latin typeface="Verdana" pitchFamily="34" charset="0"/>
                <a:cs typeface="Arial" pitchFamily="34" charset="0"/>
              </a:rPr>
              <a:t>Light from the CMB is </a:t>
            </a:r>
            <a:r>
              <a:rPr kumimoji="0" lang="en-US" altLang="en-US" sz="2000" b="0" i="1" u="none" strike="noStrike" cap="none" normalizeH="0" baseline="0" dirty="0" err="1" smtClean="0">
                <a:ln>
                  <a:noFill/>
                </a:ln>
                <a:solidFill>
                  <a:schemeClr val="tx2">
                    <a:lumMod val="75000"/>
                  </a:schemeClr>
                </a:solidFill>
                <a:effectLst/>
                <a:latin typeface="Verdana" pitchFamily="34" charset="0"/>
                <a:cs typeface="Arial" pitchFamily="34" charset="0"/>
              </a:rPr>
              <a:t>redshifted</a:t>
            </a:r>
            <a:r>
              <a:rPr kumimoji="0" lang="en-US" altLang="en-US" sz="2000" b="0" i="1" u="none" strike="noStrike" cap="none" normalizeH="0" baseline="0" dirty="0" smtClean="0">
                <a:ln>
                  <a:noFill/>
                </a:ln>
                <a:solidFill>
                  <a:schemeClr val="tx2">
                    <a:lumMod val="75000"/>
                  </a:schemeClr>
                </a:solidFill>
                <a:effectLst/>
                <a:latin typeface="Verdana" pitchFamily="34" charset="0"/>
                <a:cs typeface="Arial" pitchFamily="34" charset="0"/>
              </a:rPr>
              <a:t> as the universe expands, cooling it over time.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smtClean="0">
              <a:ln>
                <a:noFill/>
              </a:ln>
              <a:solidFill>
                <a:schemeClr val="tx2">
                  <a:lumMod val="75000"/>
                </a:schemeClr>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2">
                    <a:lumMod val="75000"/>
                  </a:schemeClr>
                </a:solidFill>
                <a:effectLst/>
                <a:latin typeface="Verdana" pitchFamily="34" charset="0"/>
                <a:cs typeface="Arial" pitchFamily="34" charset="0"/>
              </a:rPr>
              <a:t>The CMB is a perfect example of redshift. Originally, CMB photons had much shorter wavelengths with high associated energy, corresponding to a temperature of about 3,000 K (nearly 5,000° F). As the universe expanded, the light was stretched into longer and less energetic wavelengths.</a:t>
            </a:r>
            <a:endParaRPr kumimoji="0" lang="en-US" altLang="en-US" sz="2000" b="0" i="0" u="none" strike="noStrike" cap="none" normalizeH="0" baseline="0" dirty="0" smtClean="0">
              <a:ln>
                <a:noFill/>
              </a:ln>
              <a:solidFill>
                <a:schemeClr val="tx2">
                  <a:lumMod val="75000"/>
                </a:schemeClr>
              </a:solidFill>
              <a:effectLst/>
              <a:cs typeface="Arial" pitchFamily="34" charset="0"/>
            </a:endParaRPr>
          </a:p>
        </p:txBody>
      </p:sp>
    </p:spTree>
    <p:extLst>
      <p:ext uri="{BB962C8B-B14F-4D97-AF65-F5344CB8AC3E}">
        <p14:creationId xmlns:p14="http://schemas.microsoft.com/office/powerpoint/2010/main" val="18357125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upload.wikimedia.org/wikipedia/commons/thumb/3/3c/Ilc_9yr_moll4096.png/1280px-Ilc_9yr_moll409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469" y="0"/>
            <a:ext cx="6830731" cy="341536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03469" y="4191000"/>
            <a:ext cx="9067798" cy="3139321"/>
          </a:xfrm>
          <a:prstGeom prst="rect">
            <a:avLst/>
          </a:prstGeom>
        </p:spPr>
        <p:txBody>
          <a:bodyPr wrap="square">
            <a:spAutoFit/>
          </a:bodyPr>
          <a:lstStyle/>
          <a:p>
            <a:r>
              <a:rPr lang="en-US" sz="2000" dirty="0" smtClean="0"/>
              <a:t>9-Year </a:t>
            </a:r>
            <a:r>
              <a:rPr lang="en-US" sz="2000" dirty="0"/>
              <a:t>Microwave </a:t>
            </a:r>
            <a:r>
              <a:rPr lang="en-US" sz="2000" dirty="0" smtClean="0"/>
              <a:t>Sky: </a:t>
            </a:r>
            <a:r>
              <a:rPr lang="en-US" sz="2000" dirty="0"/>
              <a:t>The detailed, all-sky picture of the infant universe created from nine years of WMAP data. The image reveals 13.77 billion year old temperature fluctuations (shown as color differences) that correspond to the seeds that grew to become the galaxies. </a:t>
            </a:r>
            <a:r>
              <a:rPr lang="en-US" sz="2000" dirty="0" smtClean="0"/>
              <a:t>This </a:t>
            </a:r>
            <a:r>
              <a:rPr lang="en-US" sz="2000" dirty="0"/>
              <a:t>image shows a temperature range of ± 200 </a:t>
            </a:r>
            <a:r>
              <a:rPr lang="en-US" sz="2000" dirty="0" err="1"/>
              <a:t>microKelvin</a:t>
            </a:r>
            <a:r>
              <a:rPr lang="en-US" sz="2000" dirty="0"/>
              <a:t>. </a:t>
            </a:r>
            <a:r>
              <a:rPr lang="en-US" sz="2000" dirty="0" smtClean="0"/>
              <a:t>(When </a:t>
            </a:r>
            <a:r>
              <a:rPr lang="en-US" sz="2000" dirty="0"/>
              <a:t>the CMB was initially emitted it was not in the form of microwaves at all, but mostly visible and ultraviolet light. Over the past few billion years, the expansion of the universe has </a:t>
            </a:r>
            <a:r>
              <a:rPr lang="en-US" sz="2000" dirty="0" err="1"/>
              <a:t>redshifted</a:t>
            </a:r>
            <a:r>
              <a:rPr lang="en-US" sz="2000" dirty="0"/>
              <a:t> this radiation toward longer and longer wavelengths, until today it appears in the microwave band</a:t>
            </a:r>
            <a:r>
              <a:rPr lang="en-US" sz="2000" dirty="0" smtClean="0"/>
              <a:t>.)</a:t>
            </a:r>
            <a:r>
              <a:rPr lang="en-US" sz="2000" dirty="0"/>
              <a:t/>
            </a:r>
            <a:br>
              <a:rPr lang="en-US" sz="2000" dirty="0"/>
            </a:br>
            <a:endParaRPr lang="en-US" sz="2000" dirty="0" smtClean="0"/>
          </a:p>
          <a:p>
            <a:endParaRPr lang="en-US" dirty="0"/>
          </a:p>
        </p:txBody>
      </p:sp>
      <p:sp>
        <p:nvSpPr>
          <p:cNvPr id="3" name="Rectangle 2"/>
          <p:cNvSpPr/>
          <p:nvPr/>
        </p:nvSpPr>
        <p:spPr>
          <a:xfrm>
            <a:off x="6622474" y="27709"/>
            <a:ext cx="2486890" cy="830997"/>
          </a:xfrm>
          <a:prstGeom prst="rect">
            <a:avLst/>
          </a:prstGeom>
        </p:spPr>
        <p:txBody>
          <a:bodyPr wrap="square">
            <a:spAutoFit/>
          </a:bodyPr>
          <a:lstStyle/>
          <a:p>
            <a:pPr algn="r"/>
            <a:r>
              <a:rPr lang="en-US" sz="1200" dirty="0"/>
              <a:t>Credit: </a:t>
            </a:r>
            <a:r>
              <a:rPr lang="en-US" sz="1200" dirty="0" smtClean="0"/>
              <a:t>NASA </a:t>
            </a:r>
            <a:r>
              <a:rPr lang="en-US" sz="1200" dirty="0"/>
              <a:t>/ WMAP Science Team WMAP # 121238 Image Caption 9 year WMAP image of background cosmic radiation (2012)</a:t>
            </a:r>
          </a:p>
        </p:txBody>
      </p:sp>
      <p:pic>
        <p:nvPicPr>
          <p:cNvPr id="5" name="Picture 4" descr="http://classconnection.s3.amazonaws.com/255/flashcards/4013255/jpg/electromagneticspectrum-141B490BAC87278943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4618" y="2438400"/>
            <a:ext cx="4029382" cy="1784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1451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38072" y="6417281"/>
            <a:ext cx="4199291" cy="369332"/>
          </a:xfrm>
          <a:prstGeom prst="rect">
            <a:avLst/>
          </a:prstGeom>
        </p:spPr>
        <p:txBody>
          <a:bodyPr wrap="none">
            <a:spAutoFit/>
          </a:bodyPr>
          <a:lstStyle/>
          <a:p>
            <a:r>
              <a:rPr lang="en-US" dirty="0">
                <a:hlinkClick r:id="rId2"/>
              </a:rPr>
              <a:t>http://phdcomics.com/comics.php?f=1691</a:t>
            </a:r>
            <a:endParaRPr lang="en-US" dirty="0"/>
          </a:p>
        </p:txBody>
      </p:sp>
      <p:pic>
        <p:nvPicPr>
          <p:cNvPr id="122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535" t="17606" r="27188" b="4935"/>
          <a:stretch/>
        </p:blipFill>
        <p:spPr bwMode="auto">
          <a:xfrm>
            <a:off x="1752600" y="34913"/>
            <a:ext cx="5867400" cy="6344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0220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fromquarkstoquasars.com/wp-content/uploads/2013/09/HUDFHLargeR.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086" y="0"/>
            <a:ext cx="8861913" cy="6553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743200" y="6488668"/>
            <a:ext cx="2816156" cy="369332"/>
          </a:xfrm>
          <a:prstGeom prst="rect">
            <a:avLst/>
          </a:prstGeom>
        </p:spPr>
        <p:txBody>
          <a:bodyPr wrap="none">
            <a:spAutoFit/>
          </a:bodyPr>
          <a:lstStyle/>
          <a:p>
            <a:r>
              <a:rPr lang="en-US" dirty="0">
                <a:hlinkClick r:id="rId4"/>
              </a:rPr>
              <a:t>http://scaleofuniverse.com</a:t>
            </a:r>
            <a:r>
              <a:rPr lang="en-US" dirty="0"/>
              <a:t>/</a:t>
            </a:r>
          </a:p>
        </p:txBody>
      </p:sp>
    </p:spTree>
    <p:extLst>
      <p:ext uri="{BB962C8B-B14F-4D97-AF65-F5344CB8AC3E}">
        <p14:creationId xmlns:p14="http://schemas.microsoft.com/office/powerpoint/2010/main" val="34799918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570" t="20040" r="18900" b="20265"/>
          <a:stretch/>
        </p:blipFill>
        <p:spPr bwMode="auto">
          <a:xfrm>
            <a:off x="368663" y="1752600"/>
            <a:ext cx="8265886" cy="4366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950686" y="6488668"/>
            <a:ext cx="7772400" cy="369332"/>
          </a:xfrm>
          <a:prstGeom prst="rect">
            <a:avLst/>
          </a:prstGeom>
        </p:spPr>
        <p:txBody>
          <a:bodyPr wrap="square">
            <a:spAutoFit/>
          </a:bodyPr>
          <a:lstStyle/>
          <a:p>
            <a:r>
              <a:rPr lang="en-US" dirty="0" smtClean="0"/>
              <a:t>https://www.ted.com/talks/david_christian_big_history#t-312816</a:t>
            </a:r>
            <a:endParaRPr lang="en-US" dirty="0"/>
          </a:p>
        </p:txBody>
      </p:sp>
      <p:sp>
        <p:nvSpPr>
          <p:cNvPr id="2" name="TextBox 1"/>
          <p:cNvSpPr txBox="1"/>
          <p:nvPr/>
        </p:nvSpPr>
        <p:spPr>
          <a:xfrm>
            <a:off x="950685" y="391626"/>
            <a:ext cx="7683863" cy="954107"/>
          </a:xfrm>
          <a:prstGeom prst="rect">
            <a:avLst/>
          </a:prstGeom>
          <a:noFill/>
        </p:spPr>
        <p:txBody>
          <a:bodyPr wrap="square" rtlCol="0">
            <a:spAutoFit/>
          </a:bodyPr>
          <a:lstStyle/>
          <a:p>
            <a:pPr algn="ctr"/>
            <a:r>
              <a:rPr lang="en-US" sz="2800" b="1" dirty="0" smtClean="0">
                <a:effectLst>
                  <a:outerShdw blurRad="38100" dist="38100" dir="2700000" algn="tl">
                    <a:srgbClr val="000000">
                      <a:alpha val="43137"/>
                    </a:srgbClr>
                  </a:outerShdw>
                </a:effectLst>
              </a:rPr>
              <a:t>Abundance of H and He are what was predicted based on the Big Bang model</a:t>
            </a:r>
            <a:endParaRPr 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434472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DC386C7-8D0B-4DD5-A7C4-DC6610A4E546}" type="slidenum">
              <a:rPr lang="en-US" smtClean="0"/>
              <a:pPr>
                <a:defRPr/>
              </a:pPr>
              <a:t>31</a:t>
            </a:fld>
            <a:endParaRPr lang="en-US"/>
          </a:p>
        </p:txBody>
      </p:sp>
      <p:sp>
        <p:nvSpPr>
          <p:cNvPr id="29699" name="TextBox 7"/>
          <p:cNvSpPr txBox="1">
            <a:spLocks noChangeArrowheads="1"/>
          </p:cNvSpPr>
          <p:nvPr/>
        </p:nvSpPr>
        <p:spPr bwMode="auto">
          <a:xfrm>
            <a:off x="152400" y="5105400"/>
            <a:ext cx="89916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b="1" dirty="0">
                <a:effectLst>
                  <a:outerShdw blurRad="38100" dist="38100" dir="2700000" algn="tl">
                    <a:srgbClr val="000000">
                      <a:alpha val="43137"/>
                    </a:srgbClr>
                  </a:outerShdw>
                </a:effectLst>
              </a:rPr>
              <a:t>Abundance of hydrogen and helium </a:t>
            </a:r>
            <a:endParaRPr lang="en-US" altLang="en-US" b="1" dirty="0" smtClean="0">
              <a:effectLst>
                <a:outerShdw blurRad="38100" dist="38100" dir="2700000" algn="tl">
                  <a:srgbClr val="000000">
                    <a:alpha val="43137"/>
                  </a:srgbClr>
                </a:outerShdw>
              </a:effectLst>
            </a:endParaRPr>
          </a:p>
          <a:p>
            <a:pPr algn="ctr" eaLnBrk="1" hangingPunct="1"/>
            <a:endParaRPr lang="en-US" altLang="en-US" b="1" dirty="0" smtClean="0"/>
          </a:p>
          <a:p>
            <a:pPr algn="ctr" eaLnBrk="1" hangingPunct="1"/>
            <a:r>
              <a:rPr lang="en-US" altLang="en-US" b="1" dirty="0" smtClean="0"/>
              <a:t>Stellar processes are unable to produce the abundances of H and He observed</a:t>
            </a:r>
          </a:p>
          <a:p>
            <a:pPr algn="ctr" eaLnBrk="1" hangingPunct="1"/>
            <a:endParaRPr lang="en-US" altLang="en-US" b="1" dirty="0"/>
          </a:p>
          <a:p>
            <a:pPr algn="ctr" eaLnBrk="1" hangingPunct="1"/>
            <a:r>
              <a:rPr lang="en-US" altLang="en-US" b="1" dirty="0" smtClean="0"/>
              <a:t>H and He </a:t>
            </a:r>
            <a:r>
              <a:rPr lang="en-US" altLang="en-US" b="1" i="1" dirty="0" smtClean="0"/>
              <a:t>are </a:t>
            </a:r>
            <a:r>
              <a:rPr lang="en-US" altLang="en-US" b="1" dirty="0"/>
              <a:t>observed at levels that are predicted by the </a:t>
            </a:r>
            <a:r>
              <a:rPr lang="en-US" altLang="en-US" b="1" dirty="0" smtClean="0"/>
              <a:t>Big Bang Theory</a:t>
            </a:r>
            <a:endParaRPr lang="en-US" altLang="en-US" b="1" dirty="0"/>
          </a:p>
        </p:txBody>
      </p:sp>
      <p:pic>
        <p:nvPicPr>
          <p:cNvPr id="29700"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l="688" t="14444" r="68031" b="48889"/>
          <a:stretch>
            <a:fillRect/>
          </a:stretch>
        </p:blipFill>
        <p:spPr bwMode="auto">
          <a:xfrm>
            <a:off x="838200" y="152400"/>
            <a:ext cx="7396479" cy="4876800"/>
          </a:xfrm>
          <a:prstGeom prst="rect">
            <a:avLst/>
          </a:prstGeom>
          <a:noFill/>
          <a:ln w="9525" cmpd="thickThin">
            <a:solidFill>
              <a:srgbClr val="CC00FF"/>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33922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The power, beauty, and energy of a Supernova. Source: NASA Supernov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752600"/>
            <a:ext cx="9753600" cy="88201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17357" y="2657475"/>
            <a:ext cx="8686800" cy="3970318"/>
          </a:xfrm>
          <a:prstGeom prst="rect">
            <a:avLst/>
          </a:prstGeom>
          <a:solidFill>
            <a:schemeClr val="tx1">
              <a:alpha val="60000"/>
            </a:schemeClr>
          </a:solidFill>
        </p:spPr>
        <p:txBody>
          <a:bodyPr wrap="square">
            <a:spAutoFit/>
          </a:bodyPr>
          <a:lstStyle/>
          <a:p>
            <a:r>
              <a:rPr lang="en-US" sz="2800" b="1" dirty="0">
                <a:solidFill>
                  <a:srgbClr val="FFC000"/>
                </a:solidFill>
              </a:rPr>
              <a:t>Elements heavier than lithium are all synthesized in stars. During the late stages of </a:t>
            </a:r>
            <a:r>
              <a:rPr lang="en-US" sz="2800" b="1" dirty="0" smtClean="0">
                <a:solidFill>
                  <a:srgbClr val="FFC000"/>
                </a:solidFill>
              </a:rPr>
              <a:t>stellar evolution, </a:t>
            </a:r>
            <a:r>
              <a:rPr lang="en-US" sz="2800" b="1" dirty="0">
                <a:solidFill>
                  <a:srgbClr val="FFC000"/>
                </a:solidFill>
              </a:rPr>
              <a:t>massive stars burn helium to carbon, oxygen, silicon, sulfur, and iron. Elements heavier than iron are produced in two ways: in the outer envelopes of super-giant stars and in the explosion of a supernovae. </a:t>
            </a:r>
            <a:endParaRPr lang="en-US" sz="2800" b="1" dirty="0" smtClean="0">
              <a:solidFill>
                <a:srgbClr val="FFC000"/>
              </a:solidFill>
            </a:endParaRPr>
          </a:p>
          <a:p>
            <a:endParaRPr lang="en-US" sz="2800" b="1" dirty="0">
              <a:solidFill>
                <a:srgbClr val="FFC000"/>
              </a:solidFill>
            </a:endParaRPr>
          </a:p>
          <a:p>
            <a:r>
              <a:rPr lang="en-US" sz="2800" b="1" dirty="0" smtClean="0">
                <a:solidFill>
                  <a:srgbClr val="FFC000"/>
                </a:solidFill>
              </a:rPr>
              <a:t>All </a:t>
            </a:r>
            <a:r>
              <a:rPr lang="en-US" sz="2800" b="1" dirty="0">
                <a:solidFill>
                  <a:srgbClr val="FFC000"/>
                </a:solidFill>
              </a:rPr>
              <a:t>carbon-based life on Earth is literally composed of stardust.</a:t>
            </a:r>
          </a:p>
        </p:txBody>
      </p:sp>
    </p:spTree>
    <p:extLst>
      <p:ext uri="{BB962C8B-B14F-4D97-AF65-F5344CB8AC3E}">
        <p14:creationId xmlns:p14="http://schemas.microsoft.com/office/powerpoint/2010/main" val="1724262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4" t="12090" r="46658" b="7709"/>
          <a:stretch/>
        </p:blipFill>
        <p:spPr bwMode="auto">
          <a:xfrm>
            <a:off x="815595" y="76200"/>
            <a:ext cx="7864208" cy="678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0" y="6488668"/>
            <a:ext cx="4056495" cy="369332"/>
          </a:xfrm>
          <a:prstGeom prst="rect">
            <a:avLst/>
          </a:prstGeom>
        </p:spPr>
        <p:txBody>
          <a:bodyPr wrap="none">
            <a:spAutoFit/>
          </a:bodyPr>
          <a:lstStyle/>
          <a:p>
            <a:r>
              <a:rPr lang="en-US" dirty="0">
                <a:hlinkClick r:id="rId3"/>
              </a:rPr>
              <a:t>http://www.amazingspace.stsci.edu/eds</a:t>
            </a:r>
            <a:r>
              <a:rPr lang="en-US" dirty="0"/>
              <a:t>/</a:t>
            </a:r>
          </a:p>
        </p:txBody>
      </p:sp>
    </p:spTree>
    <p:extLst>
      <p:ext uri="{BB962C8B-B14F-4D97-AF65-F5344CB8AC3E}">
        <p14:creationId xmlns:p14="http://schemas.microsoft.com/office/powerpoint/2010/main" val="2200056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upload.wikimedia.org/wikipedia/commons/thumb/1/1e/Cosmic_History_020622_b.jpg/800px-Cosmic_History_020622_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8864" y="2949757"/>
            <a:ext cx="5252631" cy="3939473"/>
          </a:xfrm>
          <a:prstGeom prst="rect">
            <a:avLst/>
          </a:prstGeom>
          <a:noFill/>
          <a:extLst>
            <a:ext uri="{909E8E84-426E-40DD-AFC4-6F175D3DCCD1}">
              <a14:hiddenFill xmlns:a14="http://schemas.microsoft.com/office/drawing/2010/main">
                <a:solidFill>
                  <a:srgbClr val="FFFFFF"/>
                </a:solidFill>
              </a14:hiddenFill>
            </a:ext>
          </a:extLst>
        </p:spPr>
      </p:pic>
      <p:sp>
        <p:nvSpPr>
          <p:cNvPr id="21506" name="Rectangle 3"/>
          <p:cNvSpPr>
            <a:spLocks noGrp="1" noChangeArrowheads="1"/>
          </p:cNvSpPr>
          <p:nvPr>
            <p:ph type="body" idx="1"/>
          </p:nvPr>
        </p:nvSpPr>
        <p:spPr>
          <a:xfrm>
            <a:off x="4976734" y="0"/>
            <a:ext cx="4191000" cy="2239963"/>
          </a:xfrm>
        </p:spPr>
        <p:txBody>
          <a:bodyPr>
            <a:normAutofit/>
          </a:bodyPr>
          <a:lstStyle/>
          <a:p>
            <a:pPr algn="ctr" eaLnBrk="1" hangingPunct="1">
              <a:buFontTx/>
              <a:buNone/>
            </a:pPr>
            <a:endParaRPr lang="en-US" altLang="en-US" b="1" dirty="0"/>
          </a:p>
          <a:p>
            <a:pPr algn="ctr" eaLnBrk="1" hangingPunct="1">
              <a:buFontTx/>
              <a:buNone/>
            </a:pPr>
            <a:endParaRPr lang="en-US" altLang="en-US" b="1" dirty="0" smtClean="0"/>
          </a:p>
          <a:p>
            <a:pPr algn="ctr">
              <a:buNone/>
            </a:pPr>
            <a:r>
              <a:rPr lang="en-US" altLang="en-US" dirty="0" smtClean="0"/>
              <a:t>	</a:t>
            </a:r>
            <a:r>
              <a:rPr lang="en-US" altLang="en-US" dirty="0"/>
              <a:t>~ 4.6 billion-year-old </a:t>
            </a:r>
            <a:r>
              <a:rPr lang="en-US" altLang="en-US" dirty="0" smtClean="0"/>
              <a:t>earth</a:t>
            </a:r>
          </a:p>
          <a:p>
            <a:pPr algn="ctr" eaLnBrk="1" hangingPunct="1">
              <a:buFontTx/>
              <a:buNone/>
            </a:pPr>
            <a:endParaRPr lang="en-US" altLang="en-US" dirty="0" smtClean="0"/>
          </a:p>
        </p:txBody>
      </p:sp>
      <p:sp>
        <p:nvSpPr>
          <p:cNvPr id="26628" name="Slide Number Placeholder 4"/>
          <p:cNvSpPr>
            <a:spLocks noGrp="1"/>
          </p:cNvSpPr>
          <p:nvPr>
            <p:ph type="sldNum" sz="quarter" idx="12"/>
          </p:nvPr>
        </p:nvSpPr>
        <p:spPr/>
        <p:txBody>
          <a:bodyPr/>
          <a:lstStyle/>
          <a:p>
            <a:pPr>
              <a:defRPr/>
            </a:pPr>
            <a:fld id="{D380F536-EFD5-466F-9D92-A181B52A3F59}" type="slidenum">
              <a:rPr lang="en-US" smtClean="0">
                <a:latin typeface="Arial" charset="0"/>
              </a:rPr>
              <a:pPr>
                <a:defRPr/>
              </a:pPr>
              <a:t>4</a:t>
            </a:fld>
            <a:endParaRPr lang="en-US" smtClean="0">
              <a:latin typeface="Arial" charset="0"/>
            </a:endParaRPr>
          </a:p>
        </p:txBody>
      </p:sp>
      <p:pic>
        <p:nvPicPr>
          <p:cNvPr id="2050" name="Picture 2" descr="http://i.space.com/images/i/000/031/055/i02/earth-moon-photo-saturn-2013-annotated.jpg?13745287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5087"/>
            <a:ext cx="5476875" cy="30861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3741" y="5535013"/>
            <a:ext cx="3823741" cy="1354217"/>
          </a:xfrm>
          <a:prstGeom prst="rect">
            <a:avLst/>
          </a:prstGeom>
        </p:spPr>
        <p:txBody>
          <a:bodyPr wrap="square">
            <a:spAutoFit/>
          </a:bodyPr>
          <a:lstStyle/>
          <a:p>
            <a:pPr algn="ctr">
              <a:buNone/>
            </a:pPr>
            <a:endParaRPr lang="en-US" altLang="en-US" dirty="0"/>
          </a:p>
          <a:p>
            <a:pPr algn="ctr"/>
            <a:r>
              <a:rPr lang="en-US" altLang="en-US" sz="3200" dirty="0"/>
              <a:t>~ 13.7 billion-year-old universe</a:t>
            </a:r>
          </a:p>
        </p:txBody>
      </p:sp>
    </p:spTree>
    <p:extLst>
      <p:ext uri="{BB962C8B-B14F-4D97-AF65-F5344CB8AC3E}">
        <p14:creationId xmlns:p14="http://schemas.microsoft.com/office/powerpoint/2010/main" val="22030939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06">
                                            <p:txEl>
                                              <p:pRg st="2" end="2"/>
                                            </p:txEl>
                                          </p:spTgt>
                                        </p:tgtEl>
                                        <p:attrNameLst>
                                          <p:attrName>style.visibility</p:attrName>
                                        </p:attrNameLst>
                                      </p:cBhvr>
                                      <p:to>
                                        <p:strVal val="visible"/>
                                      </p:to>
                                    </p:set>
                                    <p:animEffect transition="in" filter="fade">
                                      <p:cBhvr>
                                        <p:cTn id="7" dur="2000"/>
                                        <p:tgtEl>
                                          <p:spTgt spid="2150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6934200" cy="1143000"/>
          </a:xfrm>
        </p:spPr>
        <p:txBody>
          <a:bodyPr>
            <a:normAutofit fontScale="90000"/>
          </a:bodyPr>
          <a:lstStyle/>
          <a:p>
            <a:r>
              <a:rPr lang="en-US" dirty="0" smtClean="0"/>
              <a:t>In your own words, describe the Big Bang</a:t>
            </a:r>
            <a:endParaRPr lang="en-US" dirty="0"/>
          </a:p>
        </p:txBody>
      </p:sp>
      <p:sp>
        <p:nvSpPr>
          <p:cNvPr id="4" name="Rectangle 3"/>
          <p:cNvSpPr/>
          <p:nvPr/>
        </p:nvSpPr>
        <p:spPr>
          <a:xfrm>
            <a:off x="2092377" y="6262668"/>
            <a:ext cx="9144000" cy="369332"/>
          </a:xfrm>
          <a:prstGeom prst="rect">
            <a:avLst/>
          </a:prstGeom>
        </p:spPr>
        <p:txBody>
          <a:bodyPr wrap="square">
            <a:spAutoFit/>
          </a:bodyPr>
          <a:lstStyle/>
          <a:p>
            <a:r>
              <a:rPr lang="en-US" dirty="0">
                <a:hlinkClick r:id="rId3"/>
              </a:rPr>
              <a:t>http://www.youtube.com/watch?v=wNDGgL73ihY</a:t>
            </a:r>
            <a:endParaRPr lang="en-US" dirty="0"/>
          </a:p>
        </p:txBody>
      </p:sp>
      <p:pic>
        <p:nvPicPr>
          <p:cNvPr id="614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8972" t="42970" r="14678" b="16855"/>
          <a:stretch/>
        </p:blipFill>
        <p:spPr bwMode="auto">
          <a:xfrm>
            <a:off x="1101776" y="3124201"/>
            <a:ext cx="6418945" cy="3128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http://socrative-production-static-web.s3.amazonaws.com/img/logo_ne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577" y="1541470"/>
            <a:ext cx="3657600" cy="72706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62000" y="2357053"/>
            <a:ext cx="2438399" cy="523220"/>
          </a:xfrm>
          <a:prstGeom prst="rect">
            <a:avLst/>
          </a:prstGeom>
        </p:spPr>
        <p:txBody>
          <a:bodyPr wrap="square">
            <a:spAutoFit/>
          </a:bodyPr>
          <a:lstStyle/>
          <a:p>
            <a:r>
              <a:rPr lang="en-US" sz="2800" b="1" dirty="0"/>
              <a:t>ROOM: 799311</a:t>
            </a:r>
          </a:p>
        </p:txBody>
      </p:sp>
      <p:sp>
        <p:nvSpPr>
          <p:cNvPr id="5" name="Rectangle 4"/>
          <p:cNvSpPr/>
          <p:nvPr/>
        </p:nvSpPr>
        <p:spPr>
          <a:xfrm>
            <a:off x="4648200" y="1720334"/>
            <a:ext cx="3415935" cy="923330"/>
          </a:xfrm>
          <a:prstGeom prst="rect">
            <a:avLst/>
          </a:prstGeom>
        </p:spPr>
        <p:txBody>
          <a:bodyPr wrap="none">
            <a:spAutoFit/>
          </a:bodyPr>
          <a:lstStyle/>
          <a:p>
            <a:r>
              <a:rPr lang="en-US" dirty="0">
                <a:hlinkClick r:id="rId6"/>
              </a:rPr>
              <a:t>http://b.socrative.com</a:t>
            </a:r>
            <a:r>
              <a:rPr lang="en-US" dirty="0" smtClean="0">
                <a:hlinkClick r:id="rId6"/>
              </a:rPr>
              <a:t>/</a:t>
            </a:r>
            <a:endParaRPr lang="en-US" dirty="0" smtClean="0"/>
          </a:p>
          <a:p>
            <a:endParaRPr lang="en-US" dirty="0" smtClean="0"/>
          </a:p>
          <a:p>
            <a:r>
              <a:rPr lang="en-US" dirty="0" smtClean="0"/>
              <a:t>Or download the app on your </a:t>
            </a:r>
            <a:r>
              <a:rPr lang="en-US" dirty="0" err="1" smtClean="0"/>
              <a:t>ipad</a:t>
            </a:r>
            <a:endParaRPr lang="en-US" dirty="0"/>
          </a:p>
        </p:txBody>
      </p:sp>
      <p:sp>
        <p:nvSpPr>
          <p:cNvPr id="8" name="Rectangle 7"/>
          <p:cNvSpPr/>
          <p:nvPr/>
        </p:nvSpPr>
        <p:spPr>
          <a:xfrm>
            <a:off x="2743200" y="4038600"/>
            <a:ext cx="4724400" cy="1477328"/>
          </a:xfrm>
          <a:prstGeom prst="rect">
            <a:avLst/>
          </a:prstGeom>
        </p:spPr>
        <p:txBody>
          <a:bodyPr wrap="square">
            <a:spAutoFit/>
          </a:bodyPr>
          <a:lstStyle/>
          <a:p>
            <a:r>
              <a:rPr lang="en-US" b="1" dirty="0" smtClean="0">
                <a:solidFill>
                  <a:schemeClr val="bg1"/>
                </a:solidFill>
              </a:rPr>
              <a:t>“All of the matter in the universe was condensed into a particle smaller than an atom called a singularity, the singularity then exploded, rapidly sending matter out into empty space, creating the universe.” –Adam, 12</a:t>
            </a:r>
            <a:endParaRPr lang="en-US" b="1" dirty="0">
              <a:solidFill>
                <a:schemeClr val="bg1"/>
              </a:solidFill>
            </a:endParaRPr>
          </a:p>
        </p:txBody>
      </p:sp>
    </p:spTree>
    <p:extLst>
      <p:ext uri="{BB962C8B-B14F-4D97-AF65-F5344CB8AC3E}">
        <p14:creationId xmlns:p14="http://schemas.microsoft.com/office/powerpoint/2010/main" val="2127442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9938" name="Picture 2" descr="http://www.7ism.com/wp-content/uploads/2014/03/bigbang.jpg"/>
          <p:cNvPicPr>
            <a:picLocks noChangeAspect="1" noChangeArrowheads="1"/>
          </p:cNvPicPr>
          <p:nvPr/>
        </p:nvPicPr>
        <p:blipFill>
          <a:blip r:embed="rId3" cstate="print"/>
          <a:srcRect/>
          <a:stretch>
            <a:fillRect/>
          </a:stretch>
        </p:blipFill>
        <p:spPr bwMode="auto">
          <a:xfrm>
            <a:off x="-12820" y="-609600"/>
            <a:ext cx="9316872" cy="6705600"/>
          </a:xfrm>
          <a:prstGeom prst="rect">
            <a:avLst/>
          </a:prstGeom>
          <a:noFill/>
        </p:spPr>
      </p:pic>
      <p:sp>
        <p:nvSpPr>
          <p:cNvPr id="27651" name="Rectangle 12"/>
          <p:cNvSpPr>
            <a:spLocks noChangeArrowheads="1"/>
          </p:cNvSpPr>
          <p:nvPr/>
        </p:nvSpPr>
        <p:spPr bwMode="auto">
          <a:xfrm>
            <a:off x="381000" y="5181600"/>
            <a:ext cx="87630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dirty="0">
                <a:solidFill>
                  <a:srgbClr val="FFC000"/>
                </a:solidFill>
              </a:rPr>
              <a:t>According to the Big Bang model, the universe, originally in an extremely hot and dense state that expanded rapidly, has since cooled by expanding to the present diluted state, and continues to expand today. </a:t>
            </a:r>
          </a:p>
          <a:p>
            <a:pPr eaLnBrk="1" hangingPunct="1"/>
            <a:endParaRPr lang="en-US" altLang="en-US" dirty="0">
              <a:solidFill>
                <a:srgbClr val="FFC000"/>
              </a:solidFill>
            </a:endParaRPr>
          </a:p>
          <a:p>
            <a:pPr eaLnBrk="1" hangingPunct="1"/>
            <a:r>
              <a:rPr lang="en-US" altLang="en-US" dirty="0">
                <a:solidFill>
                  <a:srgbClr val="FFC000"/>
                </a:solidFill>
              </a:rPr>
              <a:t>But how do we know this? </a:t>
            </a:r>
          </a:p>
        </p:txBody>
      </p:sp>
    </p:spTree>
    <p:extLst>
      <p:ext uri="{BB962C8B-B14F-4D97-AF65-F5344CB8AC3E}">
        <p14:creationId xmlns:p14="http://schemas.microsoft.com/office/powerpoint/2010/main" val="13457484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descr="http://www.newscientist.com/data/images/ns/cms/teaser/blog/201206/special-117453178.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Rectangle 1"/>
          <p:cNvSpPr>
            <a:spLocks noChangeArrowheads="1"/>
          </p:cNvSpPr>
          <p:nvPr/>
        </p:nvSpPr>
        <p:spPr bwMode="auto">
          <a:xfrm>
            <a:off x="381000" y="1141512"/>
            <a:ext cx="8229600" cy="5632311"/>
          </a:xfrm>
          <a:prstGeom prst="rect">
            <a:avLst/>
          </a:prstGeom>
          <a:solidFill>
            <a:schemeClr val="accent6">
              <a:lumMod val="60000"/>
              <a:lumOff val="40000"/>
              <a:alpha val="42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000000"/>
                </a:solidFill>
                <a:effectLst/>
                <a:latin typeface="Arial" pitchFamily="34" charset="0"/>
                <a:cs typeface="Arial" pitchFamily="34" charset="0"/>
                <a:hlinkClick r:id="rId4"/>
              </a:rPr>
              <a:t>Th</a:t>
            </a:r>
            <a:r>
              <a:rPr kumimoji="0" lang="en-US" altLang="en-US" sz="2000" b="1" i="0" u="none" strike="noStrike" cap="none" normalizeH="0" baseline="0" dirty="0" smtClean="0">
                <a:ln>
                  <a:noFill/>
                </a:ln>
                <a:solidFill>
                  <a:srgbClr val="660099"/>
                </a:solidFill>
                <a:effectLst/>
                <a:latin typeface="Arial" pitchFamily="34" charset="0"/>
                <a:cs typeface="Arial" pitchFamily="34" charset="0"/>
                <a:hlinkClick r:id="rId4"/>
              </a:rPr>
              <a:t>e expansion of the universe</a:t>
            </a:r>
            <a:endParaRPr kumimoji="0" lang="en-US" altLang="en-US" sz="2000" b="1" i="0" u="none" strike="noStrike" cap="none" normalizeH="0" baseline="0" dirty="0" smtClean="0">
              <a:ln>
                <a:noFill/>
              </a:ln>
              <a:solidFill>
                <a:srgbClr val="000000"/>
              </a:solidFill>
              <a:effectLst/>
              <a:latin typeface="Arial" pitchFamily="34" charset="0"/>
              <a:cs typeface="Arial" pitchFamily="34" charset="0"/>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000000"/>
                </a:solidFill>
                <a:effectLst/>
                <a:latin typeface="Arial" pitchFamily="34" charset="0"/>
                <a:cs typeface="Arial" pitchFamily="34" charset="0"/>
              </a:rPr>
              <a:t>Edwin Hubble's1929 observation that galaxies were generally receding from us provided the first clue that the Big Bang theory might be right.</a:t>
            </a:r>
          </a:p>
          <a:p>
            <a:pPr marL="457200" marR="0" lvl="1" indent="-457200" algn="l" defTabSz="914400" rtl="0" eaLnBrk="0" fontAlgn="base" latinLnBrk="0" hangingPunct="0">
              <a:lnSpc>
                <a:spcPct val="100000"/>
              </a:lnSpc>
              <a:spcBef>
                <a:spcPct val="0"/>
              </a:spcBef>
              <a:spcAft>
                <a:spcPct val="0"/>
              </a:spcAft>
              <a:buClrTx/>
              <a:buSzTx/>
              <a:buFontTx/>
              <a:buNone/>
              <a:tabLst/>
            </a:pPr>
            <a:endParaRPr kumimoji="0" lang="en-US" altLang="en-US" sz="2000" b="1"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660099"/>
                </a:solidFill>
                <a:effectLst/>
                <a:latin typeface="Arial" pitchFamily="34" charset="0"/>
                <a:cs typeface="Arial" pitchFamily="34" charset="0"/>
                <a:hlinkClick r:id="rId5"/>
              </a:rPr>
              <a:t>The cosmic microwave background (CMB) radiation</a:t>
            </a:r>
            <a:endParaRPr kumimoji="0" lang="en-US" altLang="en-US" sz="2000" b="1" i="0" u="none" strike="noStrike" cap="none" normalizeH="0" baseline="0" dirty="0" smtClean="0">
              <a:ln>
                <a:noFill/>
              </a:ln>
              <a:solidFill>
                <a:srgbClr val="000000"/>
              </a:solidFill>
              <a:effectLst/>
              <a:latin typeface="Arial" pitchFamily="34" charset="0"/>
              <a:cs typeface="Arial" pitchFamily="34" charset="0"/>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000000"/>
                </a:solidFill>
                <a:effectLst/>
                <a:latin typeface="Arial" pitchFamily="34" charset="0"/>
                <a:cs typeface="Arial" pitchFamily="34" charset="0"/>
              </a:rPr>
              <a:t>The early universe should have been very hot. The cosmic microwave background radiation is the remnant heat leftover from the Big Bang.</a:t>
            </a:r>
          </a:p>
          <a:p>
            <a:pPr lvl="0" eaLnBrk="0" hangingPunct="0"/>
            <a:endParaRPr lang="en-US" altLang="en-US" sz="2000" b="1" dirty="0" smtClean="0">
              <a:solidFill>
                <a:srgbClr val="660099"/>
              </a:solidFill>
              <a:hlinkClick r:id="rId6"/>
            </a:endParaRPr>
          </a:p>
          <a:p>
            <a:pPr lvl="0" eaLnBrk="0" hangingPunct="0"/>
            <a:r>
              <a:rPr lang="en-US" altLang="en-US" sz="2000" b="1" dirty="0" smtClean="0">
                <a:solidFill>
                  <a:srgbClr val="660099"/>
                </a:solidFill>
                <a:hlinkClick r:id="rId6"/>
              </a:rPr>
              <a:t>The abundance of the light elements H, He</a:t>
            </a:r>
            <a:endParaRPr lang="en-US" altLang="en-US" sz="2000" b="1" dirty="0" smtClean="0">
              <a:solidFill>
                <a:srgbClr val="000000"/>
              </a:solidFill>
            </a:endParaRPr>
          </a:p>
          <a:p>
            <a:pPr lvl="1" indent="-457200" eaLnBrk="0" hangingPunct="0"/>
            <a:r>
              <a:rPr lang="en-US" altLang="en-US" sz="2000" b="1" dirty="0" smtClean="0">
                <a:solidFill>
                  <a:srgbClr val="000000"/>
                </a:solidFill>
              </a:rPr>
              <a:t>The Big Bang theory predicts that these light elements should have been fused from protons and neutrons in the first few minutes after the Big Bang.</a:t>
            </a:r>
          </a:p>
          <a:p>
            <a:pPr marL="457200" marR="0" lvl="1" indent="-457200" algn="l" defTabSz="914400" rtl="0" eaLnBrk="0" fontAlgn="base" latinLnBrk="0" hangingPunct="0">
              <a:lnSpc>
                <a:spcPct val="100000"/>
              </a:lnSpc>
              <a:spcBef>
                <a:spcPct val="0"/>
              </a:spcBef>
              <a:spcAft>
                <a:spcPct val="0"/>
              </a:spcAft>
              <a:buClrTx/>
              <a:buSzTx/>
              <a:buFontTx/>
              <a:buNone/>
              <a:tabLst/>
            </a:pPr>
            <a:endParaRPr kumimoji="0" lang="en-US" altLang="en-US" sz="2000" b="1"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bg2"/>
                </a:solidFill>
                <a:effectLst/>
                <a:latin typeface="Arial" pitchFamily="34" charset="0"/>
                <a:cs typeface="Arial" pitchFamily="34" charset="0"/>
              </a:rPr>
              <a:t>These three measurable signatures strongly support the notion that the universe evolved from a dense, nearly featureless hot gas, just as the Big Bang model predicts.</a:t>
            </a:r>
          </a:p>
        </p:txBody>
      </p:sp>
      <p:sp>
        <p:nvSpPr>
          <p:cNvPr id="3" name="Rectangle 2"/>
          <p:cNvSpPr/>
          <p:nvPr/>
        </p:nvSpPr>
        <p:spPr>
          <a:xfrm>
            <a:off x="5029200" y="6400800"/>
            <a:ext cx="5105400" cy="307777"/>
          </a:xfrm>
          <a:prstGeom prst="rect">
            <a:avLst/>
          </a:prstGeom>
        </p:spPr>
        <p:txBody>
          <a:bodyPr wrap="square">
            <a:spAutoFit/>
          </a:bodyPr>
          <a:lstStyle/>
          <a:p>
            <a:r>
              <a:rPr lang="en-US" sz="1400" dirty="0"/>
              <a:t>http://map.gsfc.nasa.gov/universe/bb_tests.html</a:t>
            </a:r>
          </a:p>
        </p:txBody>
      </p:sp>
      <p:sp>
        <p:nvSpPr>
          <p:cNvPr id="4" name="Rectangle 3"/>
          <p:cNvSpPr/>
          <p:nvPr/>
        </p:nvSpPr>
        <p:spPr>
          <a:xfrm>
            <a:off x="381000" y="228600"/>
            <a:ext cx="7620000" cy="954107"/>
          </a:xfrm>
          <a:prstGeom prst="rect">
            <a:avLst/>
          </a:prstGeom>
        </p:spPr>
        <p:txBody>
          <a:bodyPr wrap="square">
            <a:spAutoFit/>
          </a:bodyPr>
          <a:lstStyle/>
          <a:p>
            <a:pPr lvl="0" algn="ctr" fontAlgn="base">
              <a:spcBef>
                <a:spcPct val="0"/>
              </a:spcBef>
              <a:spcAft>
                <a:spcPct val="0"/>
              </a:spcAft>
            </a:pPr>
            <a:r>
              <a:rPr lang="en-US" altLang="en-US" sz="2800" b="1" dirty="0" smtClean="0">
                <a:solidFill>
                  <a:schemeClr val="bg2">
                    <a:lumMod val="90000"/>
                  </a:schemeClr>
                </a:solidFill>
                <a:latin typeface="Arial" pitchFamily="34" charset="0"/>
                <a:cs typeface="Arial" pitchFamily="34" charset="0"/>
              </a:rPr>
              <a:t>The Big Bang Model is supported by a number of important observations:</a:t>
            </a:r>
          </a:p>
        </p:txBody>
      </p:sp>
    </p:spTree>
    <p:extLst>
      <p:ext uri="{BB962C8B-B14F-4D97-AF65-F5344CB8AC3E}">
        <p14:creationId xmlns:p14="http://schemas.microsoft.com/office/powerpoint/2010/main" val="334905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2000"/>
                                        <p:tgtEl>
                                          <p:spTgt spid="2">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2000"/>
                                        <p:tgtEl>
                                          <p:spTgt spid="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2000"/>
                                        <p:tgtEl>
                                          <p:spTgt spid="2">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2000"/>
                                        <p:tgtEl>
                                          <p:spTgt spid="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20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2000"/>
                                        <p:tgtEl>
                                          <p:spTgt spid="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
                                            <p:txEl>
                                              <p:pRg st="9" end="9"/>
                                            </p:txEl>
                                          </p:spTgt>
                                        </p:tgtEl>
                                        <p:attrNameLst>
                                          <p:attrName>style.visibility</p:attrName>
                                        </p:attrNameLst>
                                      </p:cBhvr>
                                      <p:to>
                                        <p:strVal val="visible"/>
                                      </p:to>
                                    </p:set>
                                    <p:animEffect transition="in" filter="fade">
                                      <p:cBhvr>
                                        <p:cTn id="36" dur="20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558283"/>
              </p:ext>
            </p:extLst>
          </p:nvPr>
        </p:nvGraphicFramePr>
        <p:xfrm>
          <a:off x="228600" y="914400"/>
          <a:ext cx="8610600" cy="4800600"/>
        </p:xfrm>
        <a:graphic>
          <a:graphicData uri="http://schemas.openxmlformats.org/drawingml/2006/table">
            <a:tbl>
              <a:tblPr>
                <a:tableStyleId>{5C22544A-7EE6-4342-B048-85BDC9FD1C3A}</a:tableStyleId>
              </a:tblPr>
              <a:tblGrid>
                <a:gridCol w="4305300"/>
                <a:gridCol w="4305300"/>
              </a:tblGrid>
              <a:tr h="682034">
                <a:tc>
                  <a:txBody>
                    <a:bodyPr/>
                    <a:lstStyle/>
                    <a:p>
                      <a:pPr marL="0" marR="0" algn="ctr">
                        <a:spcBef>
                          <a:spcPts val="0"/>
                        </a:spcBef>
                        <a:spcAft>
                          <a:spcPts val="0"/>
                        </a:spcAft>
                      </a:pPr>
                      <a:r>
                        <a:rPr lang="en-US" sz="1800" b="1" dirty="0">
                          <a:effectLst/>
                        </a:rPr>
                        <a:t>Observation</a:t>
                      </a:r>
                      <a:endParaRPr lang="en-US" sz="1800" b="1" dirty="0">
                        <a:effectLst/>
                        <a:latin typeface="Times New Roman"/>
                        <a:ea typeface="Times New Roman"/>
                      </a:endParaRPr>
                    </a:p>
                  </a:txBody>
                  <a:tcPr marL="19050" marR="19050" marT="19050" marB="19050"/>
                </a:tc>
                <a:tc>
                  <a:txBody>
                    <a:bodyPr/>
                    <a:lstStyle/>
                    <a:p>
                      <a:pPr marL="0" marR="0" algn="ctr">
                        <a:spcBef>
                          <a:spcPts val="0"/>
                        </a:spcBef>
                        <a:spcAft>
                          <a:spcPts val="0"/>
                        </a:spcAft>
                      </a:pPr>
                      <a:r>
                        <a:rPr lang="en-US" sz="1800" b="1" dirty="0">
                          <a:effectLst/>
                        </a:rPr>
                        <a:t>Inference</a:t>
                      </a:r>
                      <a:endParaRPr lang="en-US" sz="1800" b="1" dirty="0">
                        <a:effectLst/>
                        <a:latin typeface="Times New Roman"/>
                        <a:ea typeface="Times New Roman"/>
                      </a:endParaRPr>
                    </a:p>
                  </a:txBody>
                  <a:tcPr marL="19050" marR="19050" marT="19050" marB="19050"/>
                </a:tc>
              </a:tr>
              <a:tr h="812808">
                <a:tc>
                  <a:txBody>
                    <a:bodyPr/>
                    <a:lstStyle/>
                    <a:p>
                      <a:pPr marL="0" marR="0">
                        <a:spcBef>
                          <a:spcPts val="0"/>
                        </a:spcBef>
                        <a:spcAft>
                          <a:spcPts val="0"/>
                        </a:spcAft>
                      </a:pPr>
                      <a:r>
                        <a:rPr lang="en-US" sz="1800">
                          <a:effectLst/>
                        </a:rPr>
                        <a:t>Almost all galaxies are red-shifted.</a:t>
                      </a:r>
                      <a:endParaRPr lang="en-US" sz="1800">
                        <a:effectLst/>
                        <a:latin typeface="Times New Roman"/>
                        <a:ea typeface="Times New Roman"/>
                      </a:endParaRPr>
                    </a:p>
                  </a:txBody>
                  <a:tcPr marL="19050" marR="19050" marT="19050" marB="19050"/>
                </a:tc>
                <a:tc>
                  <a:txBody>
                    <a:bodyPr/>
                    <a:lstStyle/>
                    <a:p>
                      <a:pPr marL="0" marR="0">
                        <a:spcBef>
                          <a:spcPts val="0"/>
                        </a:spcBef>
                        <a:spcAft>
                          <a:spcPts val="0"/>
                        </a:spcAft>
                      </a:pPr>
                      <a:r>
                        <a:rPr lang="en-US" sz="1800" dirty="0">
                          <a:effectLst/>
                        </a:rPr>
                        <a:t>Almost all galaxies are moving away from the Milky Way.</a:t>
                      </a:r>
                      <a:endParaRPr lang="en-US" sz="1800" dirty="0">
                        <a:effectLst/>
                        <a:latin typeface="Times New Roman"/>
                        <a:ea typeface="Times New Roman"/>
                      </a:endParaRPr>
                    </a:p>
                  </a:txBody>
                  <a:tcPr marL="19050" marR="19050" marT="19050" marB="19050" anchor="ctr"/>
                </a:tc>
              </a:tr>
              <a:tr h="812808">
                <a:tc>
                  <a:txBody>
                    <a:bodyPr/>
                    <a:lstStyle/>
                    <a:p>
                      <a:pPr marL="0" marR="0">
                        <a:spcBef>
                          <a:spcPts val="0"/>
                        </a:spcBef>
                        <a:spcAft>
                          <a:spcPts val="0"/>
                        </a:spcAft>
                      </a:pPr>
                      <a:r>
                        <a:rPr lang="en-US" sz="1800">
                          <a:effectLst/>
                        </a:rPr>
                        <a:t>The most distant galaxies exhibit the greatest red-shift.</a:t>
                      </a:r>
                      <a:endParaRPr lang="en-US" sz="1800">
                        <a:effectLst/>
                        <a:latin typeface="Times New Roman"/>
                        <a:ea typeface="Times New Roman"/>
                      </a:endParaRPr>
                    </a:p>
                  </a:txBody>
                  <a:tcPr marL="19050" marR="19050" marT="19050" marB="19050" anchor="ctr"/>
                </a:tc>
                <a:tc>
                  <a:txBody>
                    <a:bodyPr/>
                    <a:lstStyle/>
                    <a:p>
                      <a:pPr marL="0" marR="0">
                        <a:spcBef>
                          <a:spcPts val="0"/>
                        </a:spcBef>
                        <a:spcAft>
                          <a:spcPts val="0"/>
                        </a:spcAft>
                      </a:pPr>
                      <a:r>
                        <a:rPr lang="en-US" sz="1800" dirty="0">
                          <a:effectLst/>
                        </a:rPr>
                        <a:t>The most distant galaxies are moving away the fastest.</a:t>
                      </a:r>
                      <a:endParaRPr lang="en-US" sz="1800" dirty="0">
                        <a:effectLst/>
                        <a:latin typeface="Times New Roman"/>
                        <a:ea typeface="Times New Roman"/>
                      </a:endParaRPr>
                    </a:p>
                  </a:txBody>
                  <a:tcPr marL="19050" marR="19050" marT="19050" marB="19050" anchor="ctr"/>
                </a:tc>
              </a:tr>
              <a:tr h="1246475">
                <a:tc>
                  <a:txBody>
                    <a:bodyPr/>
                    <a:lstStyle/>
                    <a:p>
                      <a:pPr marL="0" marR="0">
                        <a:spcBef>
                          <a:spcPts val="0"/>
                        </a:spcBef>
                        <a:spcAft>
                          <a:spcPts val="0"/>
                        </a:spcAft>
                      </a:pPr>
                      <a:r>
                        <a:rPr lang="en-US" sz="1800">
                          <a:effectLst/>
                        </a:rPr>
                        <a:t>The ratio of recessional velocity to distance is between 50 and 100 km/s per kiloparsec and is called the Hubble Constant.</a:t>
                      </a:r>
                      <a:endParaRPr lang="en-US" sz="1800">
                        <a:effectLst/>
                        <a:latin typeface="Times New Roman"/>
                        <a:ea typeface="Times New Roman"/>
                      </a:endParaRPr>
                    </a:p>
                  </a:txBody>
                  <a:tcPr marL="19050" marR="19050" marT="19050" marB="19050" anchor="ctr"/>
                </a:tc>
                <a:tc>
                  <a:txBody>
                    <a:bodyPr/>
                    <a:lstStyle/>
                    <a:p>
                      <a:pPr marL="0" marR="0">
                        <a:spcBef>
                          <a:spcPts val="0"/>
                        </a:spcBef>
                        <a:spcAft>
                          <a:spcPts val="0"/>
                        </a:spcAft>
                      </a:pPr>
                      <a:r>
                        <a:rPr lang="en-US" sz="1800" dirty="0">
                          <a:effectLst/>
                        </a:rPr>
                        <a:t>The Universe has been expanding for 8 to 15 billion years.</a:t>
                      </a:r>
                      <a:endParaRPr lang="en-US" sz="1800" dirty="0">
                        <a:effectLst/>
                        <a:latin typeface="Times New Roman"/>
                        <a:ea typeface="Times New Roman"/>
                      </a:endParaRPr>
                    </a:p>
                  </a:txBody>
                  <a:tcPr marL="19050" marR="19050" marT="19050" marB="19050"/>
                </a:tc>
              </a:tr>
              <a:tr h="1246475">
                <a:tc>
                  <a:txBody>
                    <a:bodyPr/>
                    <a:lstStyle/>
                    <a:p>
                      <a:pPr marL="0" marR="0">
                        <a:spcBef>
                          <a:spcPts val="0"/>
                        </a:spcBef>
                        <a:spcAft>
                          <a:spcPts val="0"/>
                        </a:spcAft>
                      </a:pPr>
                      <a:r>
                        <a:rPr lang="en-US" sz="1800" dirty="0">
                          <a:effectLst/>
                        </a:rPr>
                        <a:t>The Cosmic Background Explorer (COBE) found that the temperature of intergalactic space was not zero.</a:t>
                      </a:r>
                      <a:endParaRPr lang="en-US" sz="1800" dirty="0">
                        <a:effectLst/>
                        <a:latin typeface="Times New Roman"/>
                        <a:ea typeface="Times New Roman"/>
                      </a:endParaRPr>
                    </a:p>
                  </a:txBody>
                  <a:tcPr marL="19050" marR="19050" marT="19050" marB="19050" anchor="ctr"/>
                </a:tc>
                <a:tc>
                  <a:txBody>
                    <a:bodyPr/>
                    <a:lstStyle/>
                    <a:p>
                      <a:pPr marL="0" marR="0">
                        <a:spcBef>
                          <a:spcPts val="0"/>
                        </a:spcBef>
                        <a:spcAft>
                          <a:spcPts val="0"/>
                        </a:spcAft>
                      </a:pPr>
                      <a:r>
                        <a:rPr lang="en-US" sz="1800" dirty="0">
                          <a:effectLst/>
                        </a:rPr>
                        <a:t>The universe has not yet cooled from the rapid Big Bang expansion.</a:t>
                      </a:r>
                      <a:endParaRPr lang="en-US" sz="1800" dirty="0">
                        <a:effectLst/>
                        <a:latin typeface="Times New Roman"/>
                        <a:ea typeface="Times New Roman"/>
                      </a:endParaRPr>
                    </a:p>
                  </a:txBody>
                  <a:tcPr marL="19050" marR="19050" marT="19050" marB="19050"/>
                </a:tc>
              </a:tr>
            </a:tbl>
          </a:graphicData>
        </a:graphic>
      </p:graphicFrame>
    </p:spTree>
    <p:extLst>
      <p:ext uri="{BB962C8B-B14F-4D97-AF65-F5344CB8AC3E}">
        <p14:creationId xmlns:p14="http://schemas.microsoft.com/office/powerpoint/2010/main" val="42162722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physicsoftheuniverse.com/images/bigbang_timelin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0"/>
            <a:ext cx="8534400" cy="66936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6400801"/>
            <a:ext cx="9296400" cy="307777"/>
          </a:xfrm>
          <a:prstGeom prst="rect">
            <a:avLst/>
          </a:prstGeom>
          <a:solidFill>
            <a:schemeClr val="accent1">
              <a:lumMod val="40000"/>
              <a:lumOff val="60000"/>
            </a:schemeClr>
          </a:solidFill>
        </p:spPr>
        <p:txBody>
          <a:bodyPr wrap="square">
            <a:spAutoFit/>
          </a:bodyPr>
          <a:lstStyle/>
          <a:p>
            <a:r>
              <a:rPr lang="en-US" sz="1400" dirty="0">
                <a:hlinkClick r:id="rId4"/>
              </a:rPr>
              <a:t>http://www.sciencechannel.com/tv-shows/wonders-with-brian-cox/videos/wonders-of-the-universe-the-big-bang.htm</a:t>
            </a:r>
            <a:endParaRPr lang="en-US" sz="1400" dirty="0"/>
          </a:p>
        </p:txBody>
      </p:sp>
    </p:spTree>
    <p:extLst>
      <p:ext uri="{BB962C8B-B14F-4D97-AF65-F5344CB8AC3E}">
        <p14:creationId xmlns:p14="http://schemas.microsoft.com/office/powerpoint/2010/main" val="109478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9211</TotalTime>
  <Words>2178</Words>
  <Application>Microsoft Office PowerPoint</Application>
  <PresentationFormat>On-screen Show (4:3)</PresentationFormat>
  <Paragraphs>206</Paragraphs>
  <Slides>33</Slides>
  <Notes>29</Notes>
  <HiddenSlides>0</HiddenSlides>
  <MMClips>1</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PowerPoint Presentation</vt:lpstr>
      <vt:lpstr>PowerPoint Presentation</vt:lpstr>
      <vt:lpstr>PowerPoint Presentation</vt:lpstr>
      <vt:lpstr>PowerPoint Presentation</vt:lpstr>
      <vt:lpstr>In your own words, describe the Big Bang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iron in the hemoglobin that runs through  your veins is stardust.</dc:title>
  <dc:creator>shelley kauffman</dc:creator>
  <cp:lastModifiedBy>shelley kauffman</cp:lastModifiedBy>
  <cp:revision>95</cp:revision>
  <dcterms:created xsi:type="dcterms:W3CDTF">2014-07-06T19:07:54Z</dcterms:created>
  <dcterms:modified xsi:type="dcterms:W3CDTF">2014-07-29T01:45:12Z</dcterms:modified>
</cp:coreProperties>
</file>